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412" r:id="rId2"/>
    <p:sldId id="259" r:id="rId3"/>
    <p:sldId id="261" r:id="rId4"/>
    <p:sldId id="257" r:id="rId5"/>
    <p:sldId id="258" r:id="rId6"/>
    <p:sldId id="264" r:id="rId7"/>
    <p:sldId id="415" r:id="rId8"/>
    <p:sldId id="283" r:id="rId9"/>
    <p:sldId id="296" r:id="rId10"/>
    <p:sldId id="298" r:id="rId11"/>
    <p:sldId id="297" r:id="rId12"/>
    <p:sldId id="265" r:id="rId13"/>
    <p:sldId id="266" r:id="rId14"/>
    <p:sldId id="420" r:id="rId15"/>
    <p:sldId id="302" r:id="rId16"/>
    <p:sldId id="269" r:id="rId17"/>
    <p:sldId id="303" r:id="rId18"/>
    <p:sldId id="419" r:id="rId19"/>
    <p:sldId id="304" r:id="rId20"/>
    <p:sldId id="286" r:id="rId21"/>
    <p:sldId id="299" r:id="rId22"/>
    <p:sldId id="429" r:id="rId23"/>
    <p:sldId id="287" r:id="rId24"/>
    <p:sldId id="430" r:id="rId25"/>
    <p:sldId id="422" r:id="rId26"/>
    <p:sldId id="305" r:id="rId27"/>
    <p:sldId id="260" r:id="rId28"/>
    <p:sldId id="262" r:id="rId29"/>
    <p:sldId id="267" r:id="rId30"/>
    <p:sldId id="327" r:id="rId31"/>
    <p:sldId id="423" r:id="rId32"/>
    <p:sldId id="308" r:id="rId33"/>
    <p:sldId id="316" r:id="rId34"/>
    <p:sldId id="288" r:id="rId35"/>
    <p:sldId id="318" r:id="rId36"/>
    <p:sldId id="424" r:id="rId37"/>
    <p:sldId id="306" r:id="rId38"/>
    <p:sldId id="271" r:id="rId39"/>
    <p:sldId id="272" r:id="rId40"/>
    <p:sldId id="425" r:id="rId41"/>
    <p:sldId id="307" r:id="rId42"/>
    <p:sldId id="273" r:id="rId43"/>
    <p:sldId id="281" r:id="rId44"/>
    <p:sldId id="319" r:id="rId45"/>
    <p:sldId id="433" r:id="rId46"/>
    <p:sldId id="310" r:id="rId47"/>
    <p:sldId id="311" r:id="rId48"/>
    <p:sldId id="312" r:id="rId49"/>
    <p:sldId id="278" r:id="rId50"/>
    <p:sldId id="277" r:id="rId51"/>
    <p:sldId id="279" r:id="rId52"/>
    <p:sldId id="431" r:id="rId53"/>
    <p:sldId id="432" r:id="rId54"/>
    <p:sldId id="426" r:id="rId55"/>
    <p:sldId id="324" r:id="rId56"/>
    <p:sldId id="294" r:id="rId57"/>
    <p:sldId id="427" r:id="rId58"/>
    <p:sldId id="325" r:id="rId59"/>
    <p:sldId id="326" r:id="rId60"/>
    <p:sldId id="285" r:id="rId61"/>
    <p:sldId id="414" r:id="rId62"/>
    <p:sldId id="434" r:id="rId63"/>
    <p:sldId id="428" r:id="rId64"/>
    <p:sldId id="295" r:id="rId65"/>
    <p:sldId id="314" r:id="rId66"/>
    <p:sldId id="289" r:id="rId67"/>
    <p:sldId id="321" r:id="rId68"/>
    <p:sldId id="322"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4732" autoAdjust="0"/>
  </p:normalViewPr>
  <p:slideViewPr>
    <p:cSldViewPr snapToGrid="0">
      <p:cViewPr varScale="1">
        <p:scale>
          <a:sx n="85" d="100"/>
          <a:sy n="85" d="100"/>
        </p:scale>
        <p:origin x="152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F7EA3-33E8-41F9-A2D9-1BD1195F566C}" type="datetimeFigureOut">
              <a:rPr lang="en-US" smtClean="0"/>
              <a:t>9/12/2019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0B40F-318B-49BF-BDF4-772F102726C1}" type="slidenum">
              <a:rPr lang="en-US" smtClean="0"/>
              <a:t>‹#›</a:t>
            </a:fld>
            <a:endParaRPr lang="en-US"/>
          </a:p>
        </p:txBody>
      </p:sp>
    </p:spTree>
    <p:extLst>
      <p:ext uri="{BB962C8B-B14F-4D97-AF65-F5344CB8AC3E}">
        <p14:creationId xmlns:p14="http://schemas.microsoft.com/office/powerpoint/2010/main" val="938508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2maaprwncgw"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Open localhost</a:t>
            </a:r>
            <a:br>
              <a:rPr lang="en-US" dirty="0"/>
            </a:br>
            <a:br>
              <a:rPr lang="en-US" dirty="0"/>
            </a:br>
            <a:r>
              <a:rPr lang="en-US" dirty="0"/>
              <a:t>Connect to </a:t>
            </a:r>
            <a:r>
              <a:rPr lang="en-US" dirty="0" err="1"/>
              <a:t>WiFi</a:t>
            </a:r>
            <a:endParaRPr lang="en-US" dirty="0">
              <a:hlinkClick r:id="rId3"/>
            </a:endParaRPr>
          </a:p>
          <a:p>
            <a:endParaRPr lang="en-US" dirty="0">
              <a:hlinkClick r:id="rId3"/>
            </a:endParaRPr>
          </a:p>
          <a:p>
            <a:r>
              <a:rPr lang="en-US" dirty="0">
                <a:hlinkClick r:id="rId3"/>
              </a:rPr>
              <a:t>https://www.youtube.com/watch?v=2maaprwncgw</a:t>
            </a:r>
            <a:endParaRPr lang="en-US" dirty="0"/>
          </a:p>
          <a:p>
            <a:endParaRPr lang="en-US" dirty="0"/>
          </a:p>
          <a:p>
            <a:r>
              <a:rPr lang="en-US" dirty="0"/>
              <a:t>https://gist.githubusercontent.com/clarkio/32c7dba41dfb3418eaf1/raw/a1b8ea15238efa04a019923d4c04dd9294f15171/csp-harlem-shake-test.js</a:t>
            </a:r>
          </a:p>
          <a:p>
            <a:endParaRPr lang="en-US" dirty="0"/>
          </a:p>
          <a:p>
            <a:endParaRPr lang="en-US" dirty="0"/>
          </a:p>
        </p:txBody>
      </p:sp>
      <p:sp>
        <p:nvSpPr>
          <p:cNvPr id="4" name="Slide Number Placeholder 3"/>
          <p:cNvSpPr>
            <a:spLocks noGrp="1"/>
          </p:cNvSpPr>
          <p:nvPr>
            <p:ph type="sldNum" sz="quarter" idx="5"/>
          </p:nvPr>
        </p:nvSpPr>
        <p:spPr/>
        <p:txBody>
          <a:bodyPr/>
          <a:lstStyle/>
          <a:p>
            <a:fld id="{54555C74-1B06-4D11-B742-AD179A8635C5}" type="slidenum">
              <a:rPr lang="en-US" smtClean="0"/>
              <a:t>1</a:t>
            </a:fld>
            <a:endParaRPr lang="en-US"/>
          </a:p>
        </p:txBody>
      </p:sp>
    </p:spTree>
    <p:extLst>
      <p:ext uri="{BB962C8B-B14F-4D97-AF65-F5344CB8AC3E}">
        <p14:creationId xmlns:p14="http://schemas.microsoft.com/office/powerpoint/2010/main" val="358504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23</a:t>
            </a:fld>
            <a:endParaRPr lang="en-US"/>
          </a:p>
        </p:txBody>
      </p:sp>
    </p:spTree>
    <p:extLst>
      <p:ext uri="{BB962C8B-B14F-4D97-AF65-F5344CB8AC3E}">
        <p14:creationId xmlns:p14="http://schemas.microsoft.com/office/powerpoint/2010/main" val="89327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24</a:t>
            </a:fld>
            <a:endParaRPr lang="en-US"/>
          </a:p>
        </p:txBody>
      </p:sp>
    </p:spTree>
    <p:extLst>
      <p:ext uri="{BB962C8B-B14F-4D97-AF65-F5344CB8AC3E}">
        <p14:creationId xmlns:p14="http://schemas.microsoft.com/office/powerpoint/2010/main" val="1689446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a:t>
            </a:r>
            <a:r>
              <a:rPr lang="en-US" baseline="0" dirty="0"/>
              <a:t> Annotations don’t scale for large application</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27</a:t>
            </a:fld>
            <a:endParaRPr lang="en-US"/>
          </a:p>
        </p:txBody>
      </p:sp>
    </p:spTree>
    <p:extLst>
      <p:ext uri="{BB962C8B-B14F-4D97-AF65-F5344CB8AC3E}">
        <p14:creationId xmlns:p14="http://schemas.microsoft.com/office/powerpoint/2010/main" val="412118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MVC 5 Template,</a:t>
            </a:r>
            <a:r>
              <a:rPr lang="en-US" baseline="0" dirty="0"/>
              <a:t> the Validation logic is mixed in with the presentation logic of the View Model itself like the Display Name or the Data Type of Password which tells MVC what kind of Textbox to make.</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29</a:t>
            </a:fld>
            <a:endParaRPr lang="en-US"/>
          </a:p>
        </p:txBody>
      </p:sp>
    </p:spTree>
    <p:extLst>
      <p:ext uri="{BB962C8B-B14F-4D97-AF65-F5344CB8AC3E}">
        <p14:creationId xmlns:p14="http://schemas.microsoft.com/office/powerpoint/2010/main" val="552741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 ORM will help</a:t>
            </a:r>
            <a:r>
              <a:rPr lang="en-US" baseline="0" dirty="0"/>
              <a:t> you map to objects, which will help you make your view models</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33</a:t>
            </a:fld>
            <a:endParaRPr lang="en-US"/>
          </a:p>
        </p:txBody>
      </p:sp>
    </p:spTree>
    <p:extLst>
      <p:ext uri="{BB962C8B-B14F-4D97-AF65-F5344CB8AC3E}">
        <p14:creationId xmlns:p14="http://schemas.microsoft.com/office/powerpoint/2010/main" val="3743499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Obviously would want to inject</a:t>
            </a:r>
            <a:r>
              <a:rPr lang="en-US" baseline="0" dirty="0"/>
              <a:t> in a SQL Connection or a </a:t>
            </a:r>
            <a:r>
              <a:rPr lang="en-US" baseline="0" dirty="0" err="1"/>
              <a:t>DbContext</a:t>
            </a:r>
            <a:r>
              <a:rPr lang="en-US" baseline="0" dirty="0"/>
              <a:t> here, not new up inline.  But just showing you the objects both interact with.  EF with </a:t>
            </a:r>
            <a:r>
              <a:rPr lang="en-US" baseline="0" dirty="0" err="1"/>
              <a:t>DbContext</a:t>
            </a:r>
            <a:r>
              <a:rPr lang="en-US" baseline="0" dirty="0"/>
              <a:t> and Dapper with SQL Connection.</a:t>
            </a:r>
            <a:endParaRPr lang="en-US" dirty="0"/>
          </a:p>
          <a:p>
            <a:endParaRPr lang="en-US" dirty="0"/>
          </a:p>
          <a:p>
            <a:r>
              <a:rPr lang="en-US" dirty="0"/>
              <a:t>Both manage connection life times for you.  No more try/finally</a:t>
            </a:r>
            <a:r>
              <a:rPr lang="en-US" baseline="0" dirty="0"/>
              <a:t> blocks.</a:t>
            </a:r>
          </a:p>
          <a:p>
            <a:endParaRPr lang="en-US" baseline="0" dirty="0"/>
          </a:p>
          <a:p>
            <a:r>
              <a:rPr lang="en-US" baseline="0" dirty="0"/>
              <a:t>Dapper more verbose and more to know about SQL, but you get better performance.</a:t>
            </a:r>
          </a:p>
          <a:p>
            <a:endParaRPr lang="en-US" baseline="0" dirty="0"/>
          </a:p>
          <a:p>
            <a:r>
              <a:rPr lang="en-US" baseline="0" dirty="0"/>
              <a:t>Both illustrate preventing</a:t>
            </a:r>
          </a:p>
        </p:txBody>
      </p:sp>
      <p:sp>
        <p:nvSpPr>
          <p:cNvPr id="4" name="Slide Number Placeholder 3"/>
          <p:cNvSpPr>
            <a:spLocks noGrp="1"/>
          </p:cNvSpPr>
          <p:nvPr>
            <p:ph type="sldNum" sz="quarter" idx="10"/>
          </p:nvPr>
        </p:nvSpPr>
        <p:spPr/>
        <p:txBody>
          <a:bodyPr/>
          <a:lstStyle/>
          <a:p>
            <a:fld id="{1F60B40F-318B-49BF-BDF4-772F102726C1}" type="slidenum">
              <a:rPr lang="en-US" smtClean="0"/>
              <a:t>34</a:t>
            </a:fld>
            <a:endParaRPr lang="en-US"/>
          </a:p>
        </p:txBody>
      </p:sp>
    </p:spTree>
    <p:extLst>
      <p:ext uri="{BB962C8B-B14F-4D97-AF65-F5344CB8AC3E}">
        <p14:creationId xmlns:p14="http://schemas.microsoft.com/office/powerpoint/2010/main" val="67433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an ORM will help</a:t>
            </a:r>
            <a:r>
              <a:rPr lang="en-US" baseline="0" dirty="0"/>
              <a:t> you map to objects, which will help you make your view models</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35</a:t>
            </a:fld>
            <a:endParaRPr lang="en-US"/>
          </a:p>
        </p:txBody>
      </p:sp>
    </p:spTree>
    <p:extLst>
      <p:ext uri="{BB962C8B-B14F-4D97-AF65-F5344CB8AC3E}">
        <p14:creationId xmlns:p14="http://schemas.microsoft.com/office/powerpoint/2010/main" val="2157738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44</a:t>
            </a:fld>
            <a:endParaRPr lang="en-US"/>
          </a:p>
        </p:txBody>
      </p:sp>
    </p:spTree>
    <p:extLst>
      <p:ext uri="{BB962C8B-B14F-4D97-AF65-F5344CB8AC3E}">
        <p14:creationId xmlns:p14="http://schemas.microsoft.com/office/powerpoint/2010/main" val="2344411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46</a:t>
            </a:fld>
            <a:endParaRPr lang="en-US"/>
          </a:p>
        </p:txBody>
      </p:sp>
    </p:spTree>
    <p:extLst>
      <p:ext uri="{BB962C8B-B14F-4D97-AF65-F5344CB8AC3E}">
        <p14:creationId xmlns:p14="http://schemas.microsoft.com/office/powerpoint/2010/main" val="3812046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0B40F-318B-49BF-BDF4-772F102726C1}" type="slidenum">
              <a:rPr lang="en-US" smtClean="0"/>
              <a:t>47</a:t>
            </a:fld>
            <a:endParaRPr lang="en-US"/>
          </a:p>
        </p:txBody>
      </p:sp>
    </p:spTree>
    <p:extLst>
      <p:ext uri="{BB962C8B-B14F-4D97-AF65-F5344CB8AC3E}">
        <p14:creationId xmlns:p14="http://schemas.microsoft.com/office/powerpoint/2010/main" val="376826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find I get most bang for my buck getting a 5 min Lightning Talk from someone on a topic, so that’s what this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&lt;after talking about all these&gt;</a:t>
            </a:r>
            <a:r>
              <a:rPr lang="en-US" baseline="0" dirty="0"/>
              <a:t> BINGO</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a:t>
            </a:fld>
            <a:endParaRPr lang="en-US"/>
          </a:p>
        </p:txBody>
      </p:sp>
    </p:spTree>
    <p:extLst>
      <p:ext uri="{BB962C8B-B14F-4D97-AF65-F5344CB8AC3E}">
        <p14:creationId xmlns:p14="http://schemas.microsoft.com/office/powerpoint/2010/main" val="40994505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0B40F-318B-49BF-BDF4-772F102726C1}" type="slidenum">
              <a:rPr lang="en-US" smtClean="0"/>
              <a:t>48</a:t>
            </a:fld>
            <a:endParaRPr lang="en-US"/>
          </a:p>
        </p:txBody>
      </p:sp>
    </p:spTree>
    <p:extLst>
      <p:ext uri="{BB962C8B-B14F-4D97-AF65-F5344CB8AC3E}">
        <p14:creationId xmlns:p14="http://schemas.microsoft.com/office/powerpoint/2010/main" val="613996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51</a:t>
            </a:fld>
            <a:endParaRPr lang="en-US"/>
          </a:p>
        </p:txBody>
      </p:sp>
    </p:spTree>
    <p:extLst>
      <p:ext uri="{BB962C8B-B14F-4D97-AF65-F5344CB8AC3E}">
        <p14:creationId xmlns:p14="http://schemas.microsoft.com/office/powerpoint/2010/main" val="674674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53</a:t>
            </a:fld>
            <a:endParaRPr lang="en-US"/>
          </a:p>
        </p:txBody>
      </p:sp>
    </p:spTree>
    <p:extLst>
      <p:ext uri="{BB962C8B-B14F-4D97-AF65-F5344CB8AC3E}">
        <p14:creationId xmlns:p14="http://schemas.microsoft.com/office/powerpoint/2010/main" val="234300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55</a:t>
            </a:fld>
            <a:endParaRPr lang="en-US"/>
          </a:p>
        </p:txBody>
      </p:sp>
    </p:spTree>
    <p:extLst>
      <p:ext uri="{BB962C8B-B14F-4D97-AF65-F5344CB8AC3E}">
        <p14:creationId xmlns:p14="http://schemas.microsoft.com/office/powerpoint/2010/main" val="79345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58</a:t>
            </a:fld>
            <a:endParaRPr lang="en-US"/>
          </a:p>
        </p:txBody>
      </p:sp>
    </p:spTree>
    <p:extLst>
      <p:ext uri="{BB962C8B-B14F-4D97-AF65-F5344CB8AC3E}">
        <p14:creationId xmlns:p14="http://schemas.microsoft.com/office/powerpoint/2010/main" val="3215304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59</a:t>
            </a:fld>
            <a:endParaRPr lang="en-US"/>
          </a:p>
        </p:txBody>
      </p:sp>
    </p:spTree>
    <p:extLst>
      <p:ext uri="{BB962C8B-B14F-4D97-AF65-F5344CB8AC3E}">
        <p14:creationId xmlns:p14="http://schemas.microsoft.com/office/powerpoint/2010/main" val="3812439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60</a:t>
            </a:fld>
            <a:endParaRPr lang="en-US"/>
          </a:p>
        </p:txBody>
      </p:sp>
    </p:spTree>
    <p:extLst>
      <p:ext uri="{BB962C8B-B14F-4D97-AF65-F5344CB8AC3E}">
        <p14:creationId xmlns:p14="http://schemas.microsoft.com/office/powerpoint/2010/main" val="2487554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a:t>
            </a:r>
            <a:r>
              <a:rPr lang="en-US" dirty="0" err="1"/>
              <a:t>microservices</a:t>
            </a:r>
            <a:r>
              <a:rPr lang="en-US" dirty="0"/>
              <a:t>, I mean a</a:t>
            </a:r>
            <a:r>
              <a:rPr lang="en-US" baseline="0" dirty="0"/>
              <a:t> web service or a queue… basically an out of process call</a:t>
            </a:r>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61</a:t>
            </a:fld>
            <a:endParaRPr lang="en-US"/>
          </a:p>
        </p:txBody>
      </p:sp>
    </p:spTree>
    <p:extLst>
      <p:ext uri="{BB962C8B-B14F-4D97-AF65-F5344CB8AC3E}">
        <p14:creationId xmlns:p14="http://schemas.microsoft.com/office/powerpoint/2010/main" val="25841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6</a:t>
            </a:fld>
            <a:endParaRPr lang="en-US"/>
          </a:p>
        </p:txBody>
      </p:sp>
    </p:spTree>
    <p:extLst>
      <p:ext uri="{BB962C8B-B14F-4D97-AF65-F5344CB8AC3E}">
        <p14:creationId xmlns:p14="http://schemas.microsoft.com/office/powerpoint/2010/main" val="2198884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7</a:t>
            </a:fld>
            <a:endParaRPr lang="en-US"/>
          </a:p>
        </p:txBody>
      </p:sp>
    </p:spTree>
    <p:extLst>
      <p:ext uri="{BB962C8B-B14F-4D97-AF65-F5344CB8AC3E}">
        <p14:creationId xmlns:p14="http://schemas.microsoft.com/office/powerpoint/2010/main" val="2985573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8</a:t>
            </a:fld>
            <a:endParaRPr lang="en-US"/>
          </a:p>
        </p:txBody>
      </p:sp>
    </p:spTree>
    <p:extLst>
      <p:ext uri="{BB962C8B-B14F-4D97-AF65-F5344CB8AC3E}">
        <p14:creationId xmlns:p14="http://schemas.microsoft.com/office/powerpoint/2010/main" val="3327556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even put tests in their feature folders</a:t>
            </a:r>
          </a:p>
        </p:txBody>
      </p:sp>
      <p:sp>
        <p:nvSpPr>
          <p:cNvPr id="4" name="Slide Number Placeholder 3"/>
          <p:cNvSpPr>
            <a:spLocks noGrp="1"/>
          </p:cNvSpPr>
          <p:nvPr>
            <p:ph type="sldNum" sz="quarter" idx="10"/>
          </p:nvPr>
        </p:nvSpPr>
        <p:spPr/>
        <p:txBody>
          <a:bodyPr/>
          <a:lstStyle/>
          <a:p>
            <a:fld id="{1F60B40F-318B-49BF-BDF4-772F102726C1}" type="slidenum">
              <a:rPr lang="en-US" smtClean="0"/>
              <a:t>12</a:t>
            </a:fld>
            <a:endParaRPr lang="en-US"/>
          </a:p>
        </p:txBody>
      </p:sp>
    </p:spTree>
    <p:extLst>
      <p:ext uri="{BB962C8B-B14F-4D97-AF65-F5344CB8AC3E}">
        <p14:creationId xmlns:p14="http://schemas.microsoft.com/office/powerpoint/2010/main" val="135258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13</a:t>
            </a:fld>
            <a:endParaRPr lang="en-US"/>
          </a:p>
        </p:txBody>
      </p:sp>
    </p:spTree>
    <p:extLst>
      <p:ext uri="{BB962C8B-B14F-4D97-AF65-F5344CB8AC3E}">
        <p14:creationId xmlns:p14="http://schemas.microsoft.com/office/powerpoint/2010/main" val="3725214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15</a:t>
            </a:fld>
            <a:endParaRPr lang="en-US"/>
          </a:p>
        </p:txBody>
      </p:sp>
    </p:spTree>
    <p:extLst>
      <p:ext uri="{BB962C8B-B14F-4D97-AF65-F5344CB8AC3E}">
        <p14:creationId xmlns:p14="http://schemas.microsoft.com/office/powerpoint/2010/main" val="132075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60B40F-318B-49BF-BDF4-772F102726C1}" type="slidenum">
              <a:rPr lang="en-US" smtClean="0"/>
              <a:t>17</a:t>
            </a:fld>
            <a:endParaRPr lang="en-US"/>
          </a:p>
        </p:txBody>
      </p:sp>
    </p:spTree>
    <p:extLst>
      <p:ext uri="{BB962C8B-B14F-4D97-AF65-F5344CB8AC3E}">
        <p14:creationId xmlns:p14="http://schemas.microsoft.com/office/powerpoint/2010/main" val="3305004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FB3536-BF8D-4E60-9AF3-BAA5E309AD08}"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29011048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FB3536-BF8D-4E60-9AF3-BAA5E309AD08}"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1079859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FB3536-BF8D-4E60-9AF3-BAA5E309AD08}"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1392373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FB3536-BF8D-4E60-9AF3-BAA5E309AD08}"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1223193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8FB3536-BF8D-4E60-9AF3-BAA5E309AD08}" type="datetimeFigureOut">
              <a:rPr lang="en-US" smtClean="0"/>
              <a:t>9/12/2019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3436561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FB3536-BF8D-4E60-9AF3-BAA5E309AD08}"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4101028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FB3536-BF8D-4E60-9AF3-BAA5E309AD08}" type="datetimeFigureOut">
              <a:rPr lang="en-US" smtClean="0"/>
              <a:t>9/12/2019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214209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8FB3536-BF8D-4E60-9AF3-BAA5E309AD08}" type="datetimeFigureOut">
              <a:rPr lang="en-US" smtClean="0"/>
              <a:t>9/12/2019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35330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FB3536-BF8D-4E60-9AF3-BAA5E309AD08}" type="datetimeFigureOut">
              <a:rPr lang="en-US" smtClean="0"/>
              <a:t>9/12/2019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3163175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FB3536-BF8D-4E60-9AF3-BAA5E309AD08}"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97957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FB3536-BF8D-4E60-9AF3-BAA5E309AD08}" type="datetimeFigureOut">
              <a:rPr lang="en-US" smtClean="0"/>
              <a:t>9/12/2019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40EDB0-A1B9-48A6-8293-A7587B553417}" type="slidenum">
              <a:rPr lang="en-US" smtClean="0"/>
              <a:t>‹#›</a:t>
            </a:fld>
            <a:endParaRPr lang="en-US"/>
          </a:p>
        </p:txBody>
      </p:sp>
    </p:spTree>
    <p:extLst>
      <p:ext uri="{BB962C8B-B14F-4D97-AF65-F5344CB8AC3E}">
        <p14:creationId xmlns:p14="http://schemas.microsoft.com/office/powerpoint/2010/main" val="27620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FB3536-BF8D-4E60-9AF3-BAA5E309AD08}" type="datetimeFigureOut">
              <a:rPr lang="en-US" smtClean="0"/>
              <a:t>9/12/2019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40EDB0-A1B9-48A6-8293-A7587B553417}" type="slidenum">
              <a:rPr lang="en-US" smtClean="0"/>
              <a:t>‹#›</a:t>
            </a:fld>
            <a:endParaRPr lang="en-US"/>
          </a:p>
        </p:txBody>
      </p:sp>
    </p:spTree>
    <p:extLst>
      <p:ext uri="{BB962C8B-B14F-4D97-AF65-F5344CB8AC3E}">
        <p14:creationId xmlns:p14="http://schemas.microsoft.com/office/powerpoint/2010/main" val="1925839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scottsauber.com/2016/04/25/feature-folder-structure-in-asp-net-core/" TargetMode="External"/><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johnpapa.net/angular-growth-structure/" TargetMode="External"/><Relationship Id="rId5" Type="http://schemas.openxmlformats.org/officeDocument/2006/relationships/hyperlink" Target="http://timgthomas.com/2013/10/feature-folders-in-asp-net-mvc/" TargetMode="External"/><Relationship Id="rId4" Type="http://schemas.openxmlformats.org/officeDocument/2006/relationships/hyperlink" Target="https://msdn.microsoft.com/en-us/magazine/mt763233.aspx"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JeremySkinner/FluentValidation"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rdalis.com/refactoring-static-config-access" TargetMode="External"/><Relationship Id="rId2" Type="http://schemas.openxmlformats.org/officeDocument/2006/relationships/hyperlink" Target="http://ardalis.com/new-is-glue"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www.scottsauber.com/" TargetMode="External"/><Relationship Id="rId2" Type="http://schemas.openxmlformats.org/officeDocument/2006/relationships/hyperlink" Target="https://leantechniques.com/"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blog.bradfieldcs.com/you-are-not-google-84912cf44af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E7171-AFDD-4862-9A69-284665CD3345}"/>
              </a:ext>
            </a:extLst>
          </p:cNvPr>
          <p:cNvSpPr>
            <a:spLocks noGrp="1"/>
          </p:cNvSpPr>
          <p:nvPr>
            <p:ph type="ctrTitle"/>
          </p:nvPr>
        </p:nvSpPr>
        <p:spPr>
          <a:xfrm>
            <a:off x="998546" y="1583796"/>
            <a:ext cx="11193453" cy="1760537"/>
          </a:xfrm>
        </p:spPr>
        <p:txBody>
          <a:bodyPr>
            <a:noAutofit/>
          </a:bodyPr>
          <a:lstStyle/>
          <a:p>
            <a:r>
              <a:rPr lang="en-US" sz="5700" b="1" dirty="0"/>
              <a:t>Building Large, Yet Maintainable, ASP.NET Core Apps</a:t>
            </a:r>
          </a:p>
        </p:txBody>
      </p:sp>
      <p:sp>
        <p:nvSpPr>
          <p:cNvPr id="4" name="Subtitle 2">
            <a:extLst>
              <a:ext uri="{FF2B5EF4-FFF2-40B4-BE49-F238E27FC236}">
                <a16:creationId xmlns:a16="http://schemas.microsoft.com/office/drawing/2014/main" id="{938EF936-BB12-46CA-86F7-049CEBB8D29A}"/>
              </a:ext>
            </a:extLst>
          </p:cNvPr>
          <p:cNvSpPr>
            <a:spLocks noGrp="1"/>
          </p:cNvSpPr>
          <p:nvPr>
            <p:ph type="subTitle" idx="1"/>
          </p:nvPr>
        </p:nvSpPr>
        <p:spPr>
          <a:xfrm>
            <a:off x="0" y="3509963"/>
            <a:ext cx="12192000" cy="3371040"/>
          </a:xfrm>
        </p:spPr>
        <p:txBody>
          <a:bodyPr>
            <a:normAutofit lnSpcReduction="10000"/>
          </a:bodyPr>
          <a:lstStyle/>
          <a:p>
            <a:endParaRPr lang="en-US" sz="4100" dirty="0">
              <a:solidFill>
                <a:schemeClr val="bg1">
                  <a:lumMod val="50000"/>
                </a:schemeClr>
              </a:solidFill>
            </a:endParaRPr>
          </a:p>
          <a:p>
            <a:r>
              <a:rPr lang="en-US" sz="4100" dirty="0">
                <a:solidFill>
                  <a:schemeClr val="bg1">
                    <a:lumMod val="50000"/>
                  </a:schemeClr>
                </a:solidFill>
              </a:rPr>
              <a:t>Scott Sauber</a:t>
            </a:r>
          </a:p>
          <a:p>
            <a:endParaRPr lang="en-US" dirty="0">
              <a:solidFill>
                <a:schemeClr val="bg1">
                  <a:lumMod val="50000"/>
                </a:schemeClr>
              </a:solidFill>
            </a:endParaRPr>
          </a:p>
          <a:p>
            <a:endParaRPr lang="en-US" dirty="0">
              <a:solidFill>
                <a:schemeClr val="bg1">
                  <a:lumMod val="50000"/>
                </a:schemeClr>
              </a:solidFill>
            </a:endParaRPr>
          </a:p>
          <a:p>
            <a:br>
              <a:rPr lang="en-US" dirty="0">
                <a:solidFill>
                  <a:schemeClr val="bg1">
                    <a:lumMod val="50000"/>
                  </a:schemeClr>
                </a:solidFill>
              </a:rPr>
            </a:br>
            <a:endParaRPr lang="en-US" dirty="0">
              <a:solidFill>
                <a:schemeClr val="bg1">
                  <a:lumMod val="50000"/>
                </a:schemeClr>
              </a:solidFill>
            </a:endParaRPr>
          </a:p>
          <a:p>
            <a:pPr algn="l"/>
            <a:r>
              <a:rPr lang="en-US" dirty="0">
                <a:solidFill>
                  <a:schemeClr val="bg1">
                    <a:lumMod val="50000"/>
                  </a:schemeClr>
                </a:solidFill>
              </a:rPr>
              <a:t>  Slides up at scottsauber.com</a:t>
            </a:r>
          </a:p>
        </p:txBody>
      </p:sp>
      <p:grpSp>
        <p:nvGrpSpPr>
          <p:cNvPr id="5" name="Group 4">
            <a:extLst>
              <a:ext uri="{FF2B5EF4-FFF2-40B4-BE49-F238E27FC236}">
                <a16:creationId xmlns:a16="http://schemas.microsoft.com/office/drawing/2014/main" id="{48F464C5-3076-4402-9791-59D524AC8DC8}"/>
              </a:ext>
            </a:extLst>
          </p:cNvPr>
          <p:cNvGrpSpPr/>
          <p:nvPr/>
        </p:nvGrpSpPr>
        <p:grpSpPr>
          <a:xfrm>
            <a:off x="5079930" y="4678342"/>
            <a:ext cx="2106544" cy="474323"/>
            <a:chOff x="9994831" y="6185410"/>
            <a:chExt cx="2106544" cy="474323"/>
          </a:xfrm>
        </p:grpSpPr>
        <p:pic>
          <p:nvPicPr>
            <p:cNvPr id="6" name="Picture 2" descr="Image result for twitter logo">
              <a:extLst>
                <a:ext uri="{FF2B5EF4-FFF2-40B4-BE49-F238E27FC236}">
                  <a16:creationId xmlns:a16="http://schemas.microsoft.com/office/drawing/2014/main" id="{BF5CBA11-98FF-4FEC-A8EF-50E5FADF0F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4831" y="6267602"/>
              <a:ext cx="328512" cy="266762"/>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B9DABC1-AB03-4BB4-80DE-954141378043}"/>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50000"/>
                    </a:schemeClr>
                  </a:solidFill>
                </a:rPr>
                <a:t>scottsauber</a:t>
              </a:r>
              <a:endParaRPr lang="en-US" dirty="0">
                <a:solidFill>
                  <a:schemeClr val="bg1">
                    <a:lumMod val="50000"/>
                  </a:schemeClr>
                </a:solidFill>
              </a:endParaRPr>
            </a:p>
          </p:txBody>
        </p:sp>
        <p:pic>
          <p:nvPicPr>
            <p:cNvPr id="8" name="Picture 2" descr="Image result for twitter logo">
              <a:extLst>
                <a:ext uri="{FF2B5EF4-FFF2-40B4-BE49-F238E27FC236}">
                  <a16:creationId xmlns:a16="http://schemas.microsoft.com/office/drawing/2014/main" id="{9312450C-A15A-4CF9-8CFC-DDCA027CB8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94831" y="6290606"/>
              <a:ext cx="328512" cy="2667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 name="Straight Arrow Connector 8">
            <a:extLst>
              <a:ext uri="{FF2B5EF4-FFF2-40B4-BE49-F238E27FC236}">
                <a16:creationId xmlns:a16="http://schemas.microsoft.com/office/drawing/2014/main" id="{3125D61C-DFD4-44CF-A1BF-DFEF26CE50C6}"/>
              </a:ext>
            </a:extLst>
          </p:cNvPr>
          <p:cNvCxnSpPr>
            <a:cxnSpLocks/>
          </p:cNvCxnSpPr>
          <p:nvPr/>
        </p:nvCxnSpPr>
        <p:spPr>
          <a:xfrm rot="10800000">
            <a:off x="6295149" y="3221442"/>
            <a:ext cx="600249" cy="214053"/>
          </a:xfrm>
          <a:prstGeom prst="bentConnector3">
            <a:avLst>
              <a:gd name="adj1" fmla="val 9953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5804DF-4B75-4D2F-B111-38A41B16A54F}"/>
              </a:ext>
            </a:extLst>
          </p:cNvPr>
          <p:cNvSpPr txBox="1"/>
          <p:nvPr/>
        </p:nvSpPr>
        <p:spPr>
          <a:xfrm>
            <a:off x="6895397" y="3244842"/>
            <a:ext cx="3314467" cy="369332"/>
          </a:xfrm>
          <a:prstGeom prst="rect">
            <a:avLst/>
          </a:prstGeom>
          <a:noFill/>
        </p:spPr>
        <p:txBody>
          <a:bodyPr wrap="square" rtlCol="0">
            <a:spAutoFit/>
          </a:bodyPr>
          <a:lstStyle/>
          <a:p>
            <a:r>
              <a:rPr lang="en-US" dirty="0">
                <a:solidFill>
                  <a:schemeClr val="accent1"/>
                </a:solidFill>
              </a:rPr>
              <a:t>…or non-Core</a:t>
            </a:r>
          </a:p>
        </p:txBody>
      </p:sp>
    </p:spTree>
    <p:extLst>
      <p:ext uri="{BB962C8B-B14F-4D97-AF65-F5344CB8AC3E}">
        <p14:creationId xmlns:p14="http://schemas.microsoft.com/office/powerpoint/2010/main" val="2430679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23643"/>
          </a:xfrm>
        </p:spPr>
        <p:txBody>
          <a:bodyPr>
            <a:normAutofit/>
          </a:bodyPr>
          <a:lstStyle/>
          <a:p>
            <a:r>
              <a:rPr lang="en-US" sz="7800" b="1" dirty="0"/>
              <a:t>Folder Structure</a:t>
            </a:r>
          </a:p>
        </p:txBody>
      </p:sp>
      <p:pic>
        <p:nvPicPr>
          <p:cNvPr id="3074" name="Picture 2" descr="https://18670-presscdn-pagely.netdna-ssl.com/wp-content/uploads/2016/08/color-coded-5.gif">
            <a:extLst>
              <a:ext uri="{FF2B5EF4-FFF2-40B4-BE49-F238E27FC236}">
                <a16:creationId xmlns:a16="http://schemas.microsoft.com/office/drawing/2014/main" id="{F56ACCC5-FC5F-47A8-B34B-4DB800C7698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944139" y="4228684"/>
            <a:ext cx="5247861" cy="262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220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Problem: OOB MVC Folders By Responsibility</a:t>
            </a:r>
          </a:p>
        </p:txBody>
      </p:sp>
      <p:sp>
        <p:nvSpPr>
          <p:cNvPr id="3" name="Content Placeholder 2"/>
          <p:cNvSpPr>
            <a:spLocks noGrp="1"/>
          </p:cNvSpPr>
          <p:nvPr>
            <p:ph idx="1"/>
          </p:nvPr>
        </p:nvSpPr>
        <p:spPr>
          <a:xfrm>
            <a:off x="838200" y="1825624"/>
            <a:ext cx="10515600" cy="4695491"/>
          </a:xfrm>
        </p:spPr>
        <p:txBody>
          <a:bodyPr>
            <a:normAutofit/>
          </a:bodyPr>
          <a:lstStyle/>
          <a:p>
            <a:r>
              <a:rPr lang="en-US" dirty="0"/>
              <a:t>All of these live in their own separate folders and most are required to add a new feature</a:t>
            </a:r>
          </a:p>
          <a:p>
            <a:pPr lvl="1"/>
            <a:r>
              <a:rPr lang="en-US" dirty="0"/>
              <a:t>Controllers</a:t>
            </a:r>
          </a:p>
          <a:p>
            <a:pPr lvl="1"/>
            <a:r>
              <a:rPr lang="en-US" dirty="0"/>
              <a:t>Views</a:t>
            </a:r>
          </a:p>
          <a:p>
            <a:pPr lvl="1"/>
            <a:r>
              <a:rPr lang="en-US" dirty="0"/>
              <a:t>Models</a:t>
            </a:r>
          </a:p>
          <a:p>
            <a:pPr lvl="1"/>
            <a:r>
              <a:rPr lang="en-US" dirty="0" err="1"/>
              <a:t>wwwroot</a:t>
            </a:r>
            <a:r>
              <a:rPr lang="en-US" dirty="0"/>
              <a:t>/</a:t>
            </a:r>
            <a:r>
              <a:rPr lang="en-US" dirty="0" err="1"/>
              <a:t>css</a:t>
            </a:r>
            <a:endParaRPr lang="en-US" dirty="0"/>
          </a:p>
          <a:p>
            <a:pPr lvl="1"/>
            <a:r>
              <a:rPr lang="en-US" dirty="0" err="1"/>
              <a:t>wwwroot</a:t>
            </a:r>
            <a:r>
              <a:rPr lang="en-US" dirty="0"/>
              <a:t>/</a:t>
            </a:r>
            <a:r>
              <a:rPr lang="en-US" dirty="0" err="1"/>
              <a:t>js</a:t>
            </a:r>
            <a:endParaRPr lang="en-US" dirty="0"/>
          </a:p>
          <a:p>
            <a:r>
              <a:rPr lang="en-US" dirty="0"/>
              <a:t>Adds navigation friction</a:t>
            </a:r>
          </a:p>
          <a:p>
            <a:r>
              <a:rPr lang="en-US" dirty="0"/>
              <a:t>Scope of a feature is scattered</a:t>
            </a:r>
          </a:p>
          <a:p>
            <a:r>
              <a:rPr lang="en-US" dirty="0"/>
              <a:t>Makes it hard to add, delete or extend existing features</a:t>
            </a:r>
          </a:p>
        </p:txBody>
      </p:sp>
      <p:grpSp>
        <p:nvGrpSpPr>
          <p:cNvPr id="4" name="Group 3">
            <a:extLst>
              <a:ext uri="{FF2B5EF4-FFF2-40B4-BE49-F238E27FC236}">
                <a16:creationId xmlns:a16="http://schemas.microsoft.com/office/drawing/2014/main" id="{700737BE-DF6F-4467-AFF9-F34BBD2F9054}"/>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A7169B61-6AF5-401F-832D-C40C3E6EED9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5F76897A-03EF-4800-8F3B-31F5EC64AD6E}"/>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210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057"/>
            <a:ext cx="10515600" cy="1325563"/>
          </a:xfrm>
        </p:spPr>
        <p:txBody>
          <a:bodyPr/>
          <a:lstStyle/>
          <a:p>
            <a:r>
              <a:rPr lang="en-US" dirty="0">
                <a:solidFill>
                  <a:schemeClr val="bg1">
                    <a:lumMod val="50000"/>
                  </a:schemeClr>
                </a:solidFill>
              </a:rPr>
              <a:t>Solution: Use Feature Folders</a:t>
            </a:r>
          </a:p>
        </p:txBody>
      </p:sp>
      <p:sp>
        <p:nvSpPr>
          <p:cNvPr id="3" name="Content Placeholder 2"/>
          <p:cNvSpPr>
            <a:spLocks noGrp="1"/>
          </p:cNvSpPr>
          <p:nvPr>
            <p:ph idx="1"/>
          </p:nvPr>
        </p:nvSpPr>
        <p:spPr>
          <a:xfrm>
            <a:off x="836518" y="2447392"/>
            <a:ext cx="4034051" cy="4351338"/>
          </a:xfrm>
        </p:spPr>
        <p:txBody>
          <a:bodyPr/>
          <a:lstStyle/>
          <a:p>
            <a:pPr marL="0" indent="0">
              <a:buNone/>
            </a:pPr>
            <a:r>
              <a:rPr lang="en-US" dirty="0"/>
              <a:t>MVC out of the box:</a:t>
            </a:r>
          </a:p>
        </p:txBody>
      </p:sp>
      <p:sp>
        <p:nvSpPr>
          <p:cNvPr id="4" name="Content Placeholder 2"/>
          <p:cNvSpPr txBox="1">
            <a:spLocks/>
          </p:cNvSpPr>
          <p:nvPr/>
        </p:nvSpPr>
        <p:spPr>
          <a:xfrm>
            <a:off x="6148358" y="2498192"/>
            <a:ext cx="438704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Feature Folders:</a:t>
            </a:r>
          </a:p>
        </p:txBody>
      </p:sp>
      <p:sp>
        <p:nvSpPr>
          <p:cNvPr id="6" name="Content Placeholder 2"/>
          <p:cNvSpPr txBox="1">
            <a:spLocks/>
          </p:cNvSpPr>
          <p:nvPr/>
        </p:nvSpPr>
        <p:spPr>
          <a:xfrm>
            <a:off x="836518" y="1431241"/>
            <a:ext cx="10870223" cy="97199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Grouping by Feature, not by Responsibility, results in easier maintenance</a:t>
            </a:r>
          </a:p>
          <a:p>
            <a:r>
              <a:rPr lang="en-US" dirty="0"/>
              <a:t>Related things remain together (High Cohesion)</a:t>
            </a:r>
          </a:p>
        </p:txBody>
      </p:sp>
      <p:pic>
        <p:nvPicPr>
          <p:cNvPr id="5" name="Picture 4">
            <a:extLst>
              <a:ext uri="{FF2B5EF4-FFF2-40B4-BE49-F238E27FC236}">
                <a16:creationId xmlns:a16="http://schemas.microsoft.com/office/drawing/2014/main" id="{8C2F5B87-9D5B-40CC-96FD-6954D6D0D6BB}"/>
              </a:ext>
            </a:extLst>
          </p:cNvPr>
          <p:cNvPicPr>
            <a:picLocks noChangeAspect="1"/>
          </p:cNvPicPr>
          <p:nvPr/>
        </p:nvPicPr>
        <p:blipFill rotWithShape="1">
          <a:blip r:embed="rId3"/>
          <a:srcRect t="14888" b="6072"/>
          <a:stretch/>
        </p:blipFill>
        <p:spPr>
          <a:xfrm>
            <a:off x="1369131" y="2961982"/>
            <a:ext cx="2860669" cy="3854226"/>
          </a:xfrm>
          <a:prstGeom prst="rect">
            <a:avLst/>
          </a:prstGeom>
        </p:spPr>
      </p:pic>
      <p:pic>
        <p:nvPicPr>
          <p:cNvPr id="7" name="Picture 6">
            <a:extLst>
              <a:ext uri="{FF2B5EF4-FFF2-40B4-BE49-F238E27FC236}">
                <a16:creationId xmlns:a16="http://schemas.microsoft.com/office/drawing/2014/main" id="{172167FD-089B-445A-A6BE-DC2D0E32442D}"/>
              </a:ext>
            </a:extLst>
          </p:cNvPr>
          <p:cNvPicPr>
            <a:picLocks noChangeAspect="1"/>
          </p:cNvPicPr>
          <p:nvPr/>
        </p:nvPicPr>
        <p:blipFill>
          <a:blip r:embed="rId4"/>
          <a:stretch>
            <a:fillRect/>
          </a:stretch>
        </p:blipFill>
        <p:spPr>
          <a:xfrm>
            <a:off x="6715389" y="3105407"/>
            <a:ext cx="5041683" cy="3205636"/>
          </a:xfrm>
          <a:prstGeom prst="rect">
            <a:avLst/>
          </a:prstGeom>
        </p:spPr>
      </p:pic>
    </p:spTree>
    <p:extLst>
      <p:ext uri="{BB962C8B-B14F-4D97-AF65-F5344CB8AC3E}">
        <p14:creationId xmlns:p14="http://schemas.microsoft.com/office/powerpoint/2010/main" val="204052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animClr clrSpc="rgb" dir="cw">
                                      <p:cBhvr override="childStyle">
                                        <p:cTn dur="1" fill="hold" display="0" masterRel="nextClick" afterEffect="1"/>
                                        <p:tgtEl>
                                          <p:spTgt spid="6"/>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Feature Folder Extra Resources</a:t>
            </a:r>
          </a:p>
        </p:txBody>
      </p:sp>
      <p:sp>
        <p:nvSpPr>
          <p:cNvPr id="3" name="Content Placeholder 2"/>
          <p:cNvSpPr>
            <a:spLocks noGrp="1"/>
          </p:cNvSpPr>
          <p:nvPr>
            <p:ph idx="1"/>
          </p:nvPr>
        </p:nvSpPr>
        <p:spPr/>
        <p:txBody>
          <a:bodyPr>
            <a:normAutofit/>
          </a:bodyPr>
          <a:lstStyle/>
          <a:p>
            <a:r>
              <a:rPr lang="en-US" dirty="0"/>
              <a:t>How to do this in ASP.NET Core</a:t>
            </a:r>
          </a:p>
          <a:p>
            <a:pPr lvl="1"/>
            <a:r>
              <a:rPr lang="en-US" dirty="0">
                <a:hlinkClick r:id="rId3"/>
              </a:rPr>
              <a:t>My blog post</a:t>
            </a:r>
            <a:endParaRPr lang="en-US" dirty="0"/>
          </a:p>
          <a:p>
            <a:pPr lvl="1"/>
            <a:r>
              <a:rPr lang="en-US" dirty="0">
                <a:hlinkClick r:id="rId4"/>
              </a:rPr>
              <a:t>Steve Smith’s Blog on Feature Folders vs. Areas</a:t>
            </a:r>
            <a:endParaRPr lang="en-US" dirty="0"/>
          </a:p>
          <a:p>
            <a:pPr lvl="1"/>
            <a:endParaRPr lang="en-US" dirty="0"/>
          </a:p>
          <a:p>
            <a:r>
              <a:rPr lang="en-US" dirty="0"/>
              <a:t>How to do this in ASP.NET 4.x</a:t>
            </a:r>
          </a:p>
          <a:p>
            <a:pPr lvl="1"/>
            <a:r>
              <a:rPr lang="en-US" dirty="0">
                <a:hlinkClick r:id="rId5"/>
              </a:rPr>
              <a:t>Tim Thomas’ blog post</a:t>
            </a:r>
            <a:br>
              <a:rPr lang="en-US" dirty="0"/>
            </a:br>
            <a:endParaRPr lang="en-US" dirty="0"/>
          </a:p>
          <a:p>
            <a:pPr lvl="1"/>
            <a:endParaRPr lang="en-US" dirty="0"/>
          </a:p>
          <a:p>
            <a:r>
              <a:rPr lang="en-US" dirty="0"/>
              <a:t>Also used in React, Angular, etc.</a:t>
            </a:r>
          </a:p>
          <a:p>
            <a:pPr lvl="1"/>
            <a:r>
              <a:rPr lang="en-US" dirty="0">
                <a:hlinkClick r:id="rId6"/>
              </a:rPr>
              <a:t>John Papa</a:t>
            </a:r>
            <a:endParaRPr lang="en-US" dirty="0"/>
          </a:p>
        </p:txBody>
      </p:sp>
      <p:grpSp>
        <p:nvGrpSpPr>
          <p:cNvPr id="4" name="Group 3">
            <a:extLst>
              <a:ext uri="{FF2B5EF4-FFF2-40B4-BE49-F238E27FC236}">
                <a16:creationId xmlns:a16="http://schemas.microsoft.com/office/drawing/2014/main" id="{C4A96460-CAE0-409D-AA22-0159AA356F5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B0652430-4C47-4627-851B-BD773DB56DE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D05D662-CD45-431F-92B1-23F786ED36F7}"/>
                </a:ext>
              </a:extLst>
            </p:cNvPr>
            <p:cNvSpPr/>
            <p:nvPr/>
          </p:nvSpPr>
          <p:spPr>
            <a:xfrm>
              <a:off x="9970651" y="6285411"/>
              <a:ext cx="347472" cy="274320"/>
            </a:xfrm>
            <a:prstGeom prst="rect">
              <a:avLst/>
            </a:prstGeom>
            <a:blipFill dpi="0" rotWithShape="1">
              <a:blip r:embed="rId7">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6164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Feature Folders?</a:t>
            </a:r>
          </a:p>
        </p:txBody>
      </p:sp>
    </p:spTree>
    <p:extLst>
      <p:ext uri="{BB962C8B-B14F-4D97-AF65-F5344CB8AC3E}">
        <p14:creationId xmlns:p14="http://schemas.microsoft.com/office/powerpoint/2010/main" val="3628495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63486"/>
          </a:xfrm>
        </p:spPr>
        <p:txBody>
          <a:bodyPr>
            <a:normAutofit/>
          </a:bodyPr>
          <a:lstStyle/>
          <a:p>
            <a:r>
              <a:rPr lang="en-US" sz="7200" b="1" dirty="0"/>
              <a:t>UI Composition</a:t>
            </a:r>
          </a:p>
        </p:txBody>
      </p:sp>
      <p:pic>
        <p:nvPicPr>
          <p:cNvPr id="6146" name="Picture 2" descr="Image result for oh no ive done it again">
            <a:extLst>
              <a:ext uri="{FF2B5EF4-FFF2-40B4-BE49-F238E27FC236}">
                <a16:creationId xmlns:a16="http://schemas.microsoft.com/office/drawing/2014/main" id="{5DDD0AD5-4177-465C-9F16-48A48F2C7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8091" y="3006861"/>
            <a:ext cx="5083909" cy="3862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2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Make as many UI Components as you can</a:t>
            </a:r>
          </a:p>
        </p:txBody>
      </p:sp>
      <p:sp>
        <p:nvSpPr>
          <p:cNvPr id="3" name="Content Placeholder 2"/>
          <p:cNvSpPr>
            <a:spLocks noGrp="1"/>
          </p:cNvSpPr>
          <p:nvPr>
            <p:ph idx="1"/>
          </p:nvPr>
        </p:nvSpPr>
        <p:spPr>
          <a:xfrm>
            <a:off x="838200" y="1825624"/>
            <a:ext cx="10515600" cy="4695491"/>
          </a:xfrm>
        </p:spPr>
        <p:txBody>
          <a:bodyPr>
            <a:normAutofit lnSpcReduction="10000"/>
          </a:bodyPr>
          <a:lstStyle/>
          <a:p>
            <a:r>
              <a:rPr lang="en-US" dirty="0"/>
              <a:t>Benefits</a:t>
            </a:r>
          </a:p>
          <a:p>
            <a:pPr lvl="1"/>
            <a:r>
              <a:rPr lang="en-US" dirty="0"/>
              <a:t>SRP for the UI</a:t>
            </a:r>
          </a:p>
          <a:p>
            <a:pPr lvl="1"/>
            <a:r>
              <a:rPr lang="en-US" dirty="0"/>
              <a:t>Easier to reason about</a:t>
            </a:r>
          </a:p>
          <a:p>
            <a:pPr lvl="1"/>
            <a:r>
              <a:rPr lang="en-US" dirty="0"/>
              <a:t>Reusability</a:t>
            </a:r>
          </a:p>
          <a:p>
            <a:pPr lvl="1"/>
            <a:r>
              <a:rPr lang="en-US" dirty="0"/>
              <a:t>Eliminates div soup</a:t>
            </a:r>
          </a:p>
          <a:p>
            <a:r>
              <a:rPr lang="en-US" dirty="0"/>
              <a:t>Component architecture is here to stay</a:t>
            </a:r>
          </a:p>
          <a:p>
            <a:pPr lvl="1"/>
            <a:r>
              <a:rPr lang="en-US" dirty="0"/>
              <a:t>React, Vue, Angular, AngularJS 1.5+, Knockout 3.2+, </a:t>
            </a:r>
            <a:r>
              <a:rPr lang="en-US" dirty="0" err="1"/>
              <a:t>Blazor</a:t>
            </a:r>
            <a:endParaRPr lang="en-US" dirty="0"/>
          </a:p>
          <a:p>
            <a:r>
              <a:rPr lang="en-US" dirty="0"/>
              <a:t>Partials</a:t>
            </a:r>
          </a:p>
          <a:p>
            <a:r>
              <a:rPr lang="en-US" dirty="0"/>
              <a:t>View Components</a:t>
            </a:r>
          </a:p>
          <a:p>
            <a:r>
              <a:rPr lang="en-US" dirty="0" err="1"/>
              <a:t>Blazor</a:t>
            </a:r>
            <a:r>
              <a:rPr lang="en-US" dirty="0"/>
              <a:t> Components</a:t>
            </a:r>
          </a:p>
          <a:p>
            <a:r>
              <a:rPr lang="en-US" dirty="0"/>
              <a:t>Child Actions (in ASP.NET 4)</a:t>
            </a:r>
          </a:p>
        </p:txBody>
      </p:sp>
      <p:grpSp>
        <p:nvGrpSpPr>
          <p:cNvPr id="4" name="Group 3">
            <a:extLst>
              <a:ext uri="{FF2B5EF4-FFF2-40B4-BE49-F238E27FC236}">
                <a16:creationId xmlns:a16="http://schemas.microsoft.com/office/drawing/2014/main" id="{02E84F96-D13B-44D5-9BDB-4C8FE9BC1F16}"/>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2C515B2-F7ED-4DC4-9228-195565969F5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A2123CEB-74EB-4815-A30F-383EE854689B}"/>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38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AD8D8"/>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AD8D8"/>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AD8D8"/>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AD8D8"/>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DAD8D8"/>
                                      </p:to>
                                    </p:animClr>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DAD8D8"/>
                                      </p:to>
                                    </p:animClr>
                                  </p:sub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AD8D8"/>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DAD8D8"/>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DAD8D8"/>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DAD8D8"/>
                                      </p:to>
                                    </p:animClr>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DAD8D8"/>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44FE79-F004-4C3D-91E6-F3AD5BFFAC9C}"/>
              </a:ext>
            </a:extLst>
          </p:cNvPr>
          <p:cNvPicPr>
            <a:picLocks noChangeAspect="1"/>
          </p:cNvPicPr>
          <p:nvPr/>
        </p:nvPicPr>
        <p:blipFill>
          <a:blip r:embed="rId3"/>
          <a:stretch>
            <a:fillRect/>
          </a:stretch>
        </p:blipFill>
        <p:spPr>
          <a:xfrm>
            <a:off x="1063024" y="0"/>
            <a:ext cx="9662046" cy="6858000"/>
          </a:xfrm>
          <a:prstGeom prst="rect">
            <a:avLst/>
          </a:prstGeom>
        </p:spPr>
      </p:pic>
    </p:spTree>
    <p:extLst>
      <p:ext uri="{BB962C8B-B14F-4D97-AF65-F5344CB8AC3E}">
        <p14:creationId xmlns:p14="http://schemas.microsoft.com/office/powerpoint/2010/main" val="45150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Components?</a:t>
            </a:r>
          </a:p>
        </p:txBody>
      </p:sp>
    </p:spTree>
    <p:extLst>
      <p:ext uri="{BB962C8B-B14F-4D97-AF65-F5344CB8AC3E}">
        <p14:creationId xmlns:p14="http://schemas.microsoft.com/office/powerpoint/2010/main" val="359884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835" y="365125"/>
            <a:ext cx="10836965" cy="6240212"/>
          </a:xfrm>
        </p:spPr>
        <p:txBody>
          <a:bodyPr>
            <a:normAutofit/>
          </a:bodyPr>
          <a:lstStyle/>
          <a:p>
            <a:r>
              <a:rPr lang="en-US" sz="7200" b="1" dirty="0"/>
              <a:t>Code Flow/Smells</a:t>
            </a:r>
          </a:p>
        </p:txBody>
      </p:sp>
      <p:pic>
        <p:nvPicPr>
          <p:cNvPr id="1026" name="Picture 2" descr="https://cdn.meme.am/cache/instances/folder976/500x/24538976/futurama-fry-not-sure-if-code-smell-or-design-patter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2887" y="3516795"/>
            <a:ext cx="4499113" cy="3374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19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Audience</a:t>
            </a:r>
          </a:p>
        </p:txBody>
      </p:sp>
      <p:sp>
        <p:nvSpPr>
          <p:cNvPr id="3" name="Content Placeholder 2"/>
          <p:cNvSpPr>
            <a:spLocks noGrp="1"/>
          </p:cNvSpPr>
          <p:nvPr>
            <p:ph idx="1"/>
          </p:nvPr>
        </p:nvSpPr>
        <p:spPr>
          <a:xfrm>
            <a:off x="838200" y="1781665"/>
            <a:ext cx="10515600" cy="5023042"/>
          </a:xfrm>
        </p:spPr>
        <p:txBody>
          <a:bodyPr>
            <a:normAutofit/>
          </a:bodyPr>
          <a:lstStyle/>
          <a:p>
            <a:r>
              <a:rPr lang="en-US" dirty="0"/>
              <a:t>Existing ASP.NET/ASP.NET Core Developers</a:t>
            </a:r>
          </a:p>
          <a:p>
            <a:r>
              <a:rPr lang="en-US" dirty="0"/>
              <a:t>Building “Large” applications</a:t>
            </a:r>
          </a:p>
          <a:p>
            <a:pPr lvl="1"/>
            <a:r>
              <a:rPr lang="en-US" dirty="0"/>
              <a:t>Large to me, means a combination of these:	</a:t>
            </a:r>
          </a:p>
          <a:p>
            <a:pPr lvl="2"/>
            <a:r>
              <a:rPr lang="en-US" dirty="0"/>
              <a:t>Many Controllers and/or Views</a:t>
            </a:r>
          </a:p>
          <a:p>
            <a:pPr lvl="2"/>
            <a:r>
              <a:rPr lang="en-US" dirty="0"/>
              <a:t>Lots of business logic</a:t>
            </a:r>
          </a:p>
          <a:p>
            <a:pPr lvl="2"/>
            <a:r>
              <a:rPr lang="en-US" dirty="0"/>
              <a:t>High business impact</a:t>
            </a:r>
          </a:p>
          <a:p>
            <a:pPr lvl="2"/>
            <a:r>
              <a:rPr lang="en-US" dirty="0"/>
              <a:t>Frequent Change</a:t>
            </a:r>
          </a:p>
          <a:p>
            <a:pPr lvl="1"/>
            <a:r>
              <a:rPr lang="en-US" dirty="0"/>
              <a:t>Large != High Traffic</a:t>
            </a:r>
          </a:p>
          <a:p>
            <a:r>
              <a:rPr lang="en-US" dirty="0"/>
              <a:t>You may be:</a:t>
            </a:r>
          </a:p>
          <a:p>
            <a:pPr lvl="1"/>
            <a:r>
              <a:rPr lang="en-US" dirty="0"/>
              <a:t>Server-rendered HTML via MVC or Razor Pages</a:t>
            </a:r>
          </a:p>
          <a:p>
            <a:pPr lvl="1"/>
            <a:r>
              <a:rPr lang="en-US" dirty="0"/>
              <a:t>API’s only via MVC</a:t>
            </a:r>
          </a:p>
          <a:p>
            <a:pPr lvl="1"/>
            <a:r>
              <a:rPr lang="en-US" dirty="0"/>
              <a:t>Building backend logic</a:t>
            </a:r>
          </a:p>
        </p:txBody>
      </p:sp>
      <p:grpSp>
        <p:nvGrpSpPr>
          <p:cNvPr id="7" name="Group 6">
            <a:extLst>
              <a:ext uri="{FF2B5EF4-FFF2-40B4-BE49-F238E27FC236}">
                <a16:creationId xmlns:a16="http://schemas.microsoft.com/office/drawing/2014/main" id="{B638A98C-34B7-454C-816B-887640745AB2}"/>
              </a:ext>
            </a:extLst>
          </p:cNvPr>
          <p:cNvGrpSpPr/>
          <p:nvPr/>
        </p:nvGrpSpPr>
        <p:grpSpPr>
          <a:xfrm>
            <a:off x="9970651" y="6185410"/>
            <a:ext cx="2130724" cy="474323"/>
            <a:chOff x="9970651" y="6185410"/>
            <a:chExt cx="2130724" cy="474323"/>
          </a:xfrm>
        </p:grpSpPr>
        <p:sp>
          <p:nvSpPr>
            <p:cNvPr id="8" name="Subtitle 2">
              <a:extLst>
                <a:ext uri="{FF2B5EF4-FFF2-40B4-BE49-F238E27FC236}">
                  <a16:creationId xmlns:a16="http://schemas.microsoft.com/office/drawing/2014/main" id="{E0986155-9C36-4694-8D1D-007A509F55E8}"/>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9" name="Rectangle 8">
              <a:extLst>
                <a:ext uri="{FF2B5EF4-FFF2-40B4-BE49-F238E27FC236}">
                  <a16:creationId xmlns:a16="http://schemas.microsoft.com/office/drawing/2014/main" id="{F7F452A2-9EDA-45D2-8F3E-FDEEBE71B64E}"/>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85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AD8D8"/>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AD8D8"/>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AD8D8"/>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AD8D8"/>
                                      </p:to>
                                    </p:animClr>
                                  </p:sub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DAD8D8"/>
                                      </p:to>
                                    </p:animClr>
                                  </p:sub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DAD8D8"/>
                                      </p:to>
                                    </p:animClr>
                                  </p:sub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AD8D8"/>
                                      </p:to>
                                    </p:animClr>
                                  </p:sub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DAD8D8"/>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DAD8D8"/>
                                      </p:to>
                                    </p:animClr>
                                  </p:sub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DAD8D8"/>
                                      </p:to>
                                    </p:animClr>
                                  </p:sub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DAD8D8"/>
                                      </p:to>
                                    </p:animClr>
                                  </p:sub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subTnLst>
                                    <p:animClr clrSpc="rgb" dir="cw">
                                      <p:cBhvr override="childStyle">
                                        <p:cTn dur="1" fill="hold" display="0" masterRel="nextClick" afterEffect="1"/>
                                        <p:tgtEl>
                                          <p:spTgt spid="3">
                                            <p:txEl>
                                              <p:pRg st="11" end="11"/>
                                            </p:txEl>
                                          </p:spTgt>
                                        </p:tgtEl>
                                        <p:attrNameLst>
                                          <p:attrName>ppt_c</p:attrName>
                                        </p:attrNameLst>
                                      </p:cBhvr>
                                      <p:to>
                                        <a:srgbClr val="DAD8D8"/>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Structuring a method</a:t>
            </a:r>
          </a:p>
        </p:txBody>
      </p:sp>
      <p:sp>
        <p:nvSpPr>
          <p:cNvPr id="3" name="Content Placeholder 2"/>
          <p:cNvSpPr>
            <a:spLocks noGrp="1"/>
          </p:cNvSpPr>
          <p:nvPr>
            <p:ph idx="1"/>
          </p:nvPr>
        </p:nvSpPr>
        <p:spPr/>
        <p:txBody>
          <a:bodyPr/>
          <a:lstStyle/>
          <a:p>
            <a:r>
              <a:rPr lang="en-US" dirty="0"/>
              <a:t>Happy Path always at the bottom of the method</a:t>
            </a:r>
          </a:p>
          <a:p>
            <a:pPr lvl="1"/>
            <a:r>
              <a:rPr lang="en-US" dirty="0"/>
              <a:t>Don’t want to scan for “what happens when all goes well” and find it in the middle of a method</a:t>
            </a:r>
          </a:p>
          <a:p>
            <a:r>
              <a:rPr lang="en-US" dirty="0"/>
              <a:t>Use return’s instead of nested if =&gt; else</a:t>
            </a:r>
          </a:p>
        </p:txBody>
      </p:sp>
      <p:grpSp>
        <p:nvGrpSpPr>
          <p:cNvPr id="4" name="Group 3">
            <a:extLst>
              <a:ext uri="{FF2B5EF4-FFF2-40B4-BE49-F238E27FC236}">
                <a16:creationId xmlns:a16="http://schemas.microsoft.com/office/drawing/2014/main" id="{1B309781-B28A-4F5D-819C-6057433546F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EC9BA21-7BAE-460C-A1D0-6E5FB823D77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C40F52B1-E98C-4CE6-8D5A-07AFED933B51}"/>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717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7837" y="65903"/>
            <a:ext cx="3881973" cy="369332"/>
          </a:xfrm>
          <a:prstGeom prst="rect">
            <a:avLst/>
          </a:prstGeom>
          <a:noFill/>
        </p:spPr>
        <p:txBody>
          <a:bodyPr wrap="square" rtlCol="0">
            <a:spAutoFit/>
          </a:bodyPr>
          <a:lstStyle/>
          <a:p>
            <a:r>
              <a:rPr lang="en-US" dirty="0"/>
              <a:t>Razor Pages Template Code:</a:t>
            </a:r>
          </a:p>
        </p:txBody>
      </p:sp>
      <p:pic>
        <p:nvPicPr>
          <p:cNvPr id="2" name="Picture 1">
            <a:extLst>
              <a:ext uri="{FF2B5EF4-FFF2-40B4-BE49-F238E27FC236}">
                <a16:creationId xmlns:a16="http://schemas.microsoft.com/office/drawing/2014/main" id="{22EBB39F-27FA-4BD2-A316-ADBA46BFA05D}"/>
              </a:ext>
            </a:extLst>
          </p:cNvPr>
          <p:cNvPicPr>
            <a:picLocks noChangeAspect="1"/>
          </p:cNvPicPr>
          <p:nvPr/>
        </p:nvPicPr>
        <p:blipFill>
          <a:blip r:embed="rId2"/>
          <a:stretch>
            <a:fillRect/>
          </a:stretch>
        </p:blipFill>
        <p:spPr>
          <a:xfrm>
            <a:off x="1219458" y="553748"/>
            <a:ext cx="10198624" cy="5594610"/>
          </a:xfrm>
          <a:prstGeom prst="rect">
            <a:avLst/>
          </a:prstGeom>
        </p:spPr>
      </p:pic>
    </p:spTree>
    <p:extLst>
      <p:ext uri="{BB962C8B-B14F-4D97-AF65-F5344CB8AC3E}">
        <p14:creationId xmlns:p14="http://schemas.microsoft.com/office/powerpoint/2010/main" val="2382796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17837" y="65903"/>
            <a:ext cx="4481486" cy="369332"/>
          </a:xfrm>
          <a:prstGeom prst="rect">
            <a:avLst/>
          </a:prstGeom>
          <a:noFill/>
        </p:spPr>
        <p:txBody>
          <a:bodyPr wrap="square" rtlCol="0">
            <a:spAutoFit/>
          </a:bodyPr>
          <a:lstStyle/>
          <a:p>
            <a:r>
              <a:rPr lang="en-US" dirty="0"/>
              <a:t>Refactored with Happy Path At The Bottom:</a:t>
            </a:r>
          </a:p>
        </p:txBody>
      </p:sp>
      <p:pic>
        <p:nvPicPr>
          <p:cNvPr id="4" name="Picture 3">
            <a:extLst>
              <a:ext uri="{FF2B5EF4-FFF2-40B4-BE49-F238E27FC236}">
                <a16:creationId xmlns:a16="http://schemas.microsoft.com/office/drawing/2014/main" id="{452FB953-765D-4396-9519-F7C3551E30E7}"/>
              </a:ext>
            </a:extLst>
          </p:cNvPr>
          <p:cNvPicPr>
            <a:picLocks noChangeAspect="1"/>
          </p:cNvPicPr>
          <p:nvPr/>
        </p:nvPicPr>
        <p:blipFill>
          <a:blip r:embed="rId2"/>
          <a:stretch>
            <a:fillRect/>
          </a:stretch>
        </p:blipFill>
        <p:spPr>
          <a:xfrm>
            <a:off x="1087829" y="640129"/>
            <a:ext cx="9856921" cy="5935904"/>
          </a:xfrm>
          <a:prstGeom prst="rect">
            <a:avLst/>
          </a:prstGeom>
        </p:spPr>
      </p:pic>
    </p:spTree>
    <p:extLst>
      <p:ext uri="{BB962C8B-B14F-4D97-AF65-F5344CB8AC3E}">
        <p14:creationId xmlns:p14="http://schemas.microsoft.com/office/powerpoint/2010/main" val="3411940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Code smells</a:t>
            </a:r>
          </a:p>
        </p:txBody>
      </p:sp>
      <p:sp>
        <p:nvSpPr>
          <p:cNvPr id="3" name="Content Placeholder 2"/>
          <p:cNvSpPr>
            <a:spLocks noGrp="1"/>
          </p:cNvSpPr>
          <p:nvPr>
            <p:ph idx="1"/>
          </p:nvPr>
        </p:nvSpPr>
        <p:spPr/>
        <p:txBody>
          <a:bodyPr/>
          <a:lstStyle/>
          <a:p>
            <a:r>
              <a:rPr lang="en-US" dirty="0"/>
              <a:t>Not hard and fast rules, just my “warning light”</a:t>
            </a:r>
          </a:p>
          <a:p>
            <a:r>
              <a:rPr lang="en-US" dirty="0"/>
              <a:t>Methods &gt; 30 lines</a:t>
            </a:r>
          </a:p>
          <a:p>
            <a:r>
              <a:rPr lang="en-US" dirty="0"/>
              <a:t>Classes &gt; 200 lines</a:t>
            </a:r>
          </a:p>
          <a:p>
            <a:r>
              <a:rPr lang="en-US" dirty="0"/>
              <a:t>Regions</a:t>
            </a:r>
          </a:p>
          <a:p>
            <a:pPr lvl="1"/>
            <a:r>
              <a:rPr lang="en-US" dirty="0"/>
              <a:t>You probably should’ve added a new class or method instead</a:t>
            </a:r>
          </a:p>
          <a:p>
            <a:pPr marL="0" indent="0">
              <a:buNone/>
            </a:pPr>
            <a:endParaRPr lang="en-US" dirty="0"/>
          </a:p>
          <a:p>
            <a:pPr lvl="1"/>
            <a:endParaRPr lang="en-US" dirty="0"/>
          </a:p>
        </p:txBody>
      </p:sp>
      <p:pic>
        <p:nvPicPr>
          <p:cNvPr id="1026" name="Picture 2" descr="Clippy - It Looks like you're adding a region Did you mean to make a new cla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5020" y="3355108"/>
            <a:ext cx="27432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6" presetID="10" presetClass="entr" presetSubtype="0" fill="hold" nodeType="with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The Indentation Proclamation</a:t>
            </a:r>
          </a:p>
        </p:txBody>
      </p:sp>
      <p:sp>
        <p:nvSpPr>
          <p:cNvPr id="3" name="Content Placeholder 2"/>
          <p:cNvSpPr>
            <a:spLocks noGrp="1"/>
          </p:cNvSpPr>
          <p:nvPr>
            <p:ph idx="1"/>
          </p:nvPr>
        </p:nvSpPr>
        <p:spPr/>
        <p:txBody>
          <a:bodyPr/>
          <a:lstStyle/>
          <a:p>
            <a:r>
              <a:rPr lang="en-US" dirty="0"/>
              <a:t>The more indented your code is, the harder it is to follow</a:t>
            </a:r>
          </a:p>
          <a:p>
            <a:r>
              <a:rPr lang="en-US" dirty="0"/>
              <a:t>Nested if’s, nested loops, etc.</a:t>
            </a:r>
          </a:p>
          <a:p>
            <a:r>
              <a:rPr lang="en-US" dirty="0"/>
              <a:t>…I made this up</a:t>
            </a:r>
          </a:p>
        </p:txBody>
      </p:sp>
      <p:grpSp>
        <p:nvGrpSpPr>
          <p:cNvPr id="5" name="Group 4">
            <a:extLst>
              <a:ext uri="{FF2B5EF4-FFF2-40B4-BE49-F238E27FC236}">
                <a16:creationId xmlns:a16="http://schemas.microsoft.com/office/drawing/2014/main" id="{612BD275-B624-4E77-AFEA-151C42C75387}"/>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F9A178A0-83B3-49F6-B9A8-CD501DE89DF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49099983-29A6-4924-AD49-8848915A1D0A}"/>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62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Code Flow/Smells?</a:t>
            </a:r>
          </a:p>
        </p:txBody>
      </p:sp>
    </p:spTree>
    <p:extLst>
      <p:ext uri="{BB962C8B-B14F-4D97-AF65-F5344CB8AC3E}">
        <p14:creationId xmlns:p14="http://schemas.microsoft.com/office/powerpoint/2010/main" val="1975437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095833"/>
          </a:xfrm>
        </p:spPr>
        <p:txBody>
          <a:bodyPr>
            <a:normAutofit/>
          </a:bodyPr>
          <a:lstStyle/>
          <a:p>
            <a:r>
              <a:rPr lang="en-US" sz="7800" b="1" dirty="0"/>
              <a:t>Validation</a:t>
            </a:r>
          </a:p>
        </p:txBody>
      </p:sp>
      <p:pic>
        <p:nvPicPr>
          <p:cNvPr id="1026" name="Picture 2" descr="Conan Obrien Validate Me GIF by Team Coco">
            <a:extLst>
              <a:ext uri="{FF2B5EF4-FFF2-40B4-BE49-F238E27FC236}">
                <a16:creationId xmlns:a16="http://schemas.microsoft.com/office/drawing/2014/main" id="{2A97D28E-9C02-438E-A30C-501715BD788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81291" y="4135711"/>
            <a:ext cx="5510709" cy="272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963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99522" cy="1325563"/>
          </a:xfrm>
        </p:spPr>
        <p:txBody>
          <a:bodyPr/>
          <a:lstStyle/>
          <a:p>
            <a:r>
              <a:rPr lang="en-US" dirty="0">
                <a:solidFill>
                  <a:schemeClr val="bg1">
                    <a:lumMod val="50000"/>
                  </a:schemeClr>
                </a:solidFill>
              </a:rPr>
              <a:t>Validation – What’s wrong with OOB Options</a:t>
            </a:r>
          </a:p>
        </p:txBody>
      </p:sp>
      <p:sp>
        <p:nvSpPr>
          <p:cNvPr id="3" name="Content Placeholder 2"/>
          <p:cNvSpPr>
            <a:spLocks noGrp="1"/>
          </p:cNvSpPr>
          <p:nvPr>
            <p:ph idx="1"/>
          </p:nvPr>
        </p:nvSpPr>
        <p:spPr>
          <a:xfrm>
            <a:off x="838200" y="1825624"/>
            <a:ext cx="10515600" cy="4920863"/>
          </a:xfrm>
        </p:spPr>
        <p:txBody>
          <a:bodyPr>
            <a:normAutofit/>
          </a:bodyPr>
          <a:lstStyle/>
          <a:p>
            <a:r>
              <a:rPr lang="en-US" dirty="0"/>
              <a:t>Data Annotations</a:t>
            </a:r>
          </a:p>
          <a:p>
            <a:pPr lvl="1"/>
            <a:r>
              <a:rPr lang="en-US" dirty="0"/>
              <a:t>Only work well for simple scenarios</a:t>
            </a:r>
          </a:p>
          <a:p>
            <a:pPr lvl="1"/>
            <a:r>
              <a:rPr lang="en-US" dirty="0"/>
              <a:t>Hard to make custom ones</a:t>
            </a:r>
          </a:p>
          <a:p>
            <a:pPr lvl="1"/>
            <a:r>
              <a:rPr lang="en-US" dirty="0"/>
              <a:t>Hard to unit test</a:t>
            </a:r>
          </a:p>
          <a:p>
            <a:pPr lvl="1"/>
            <a:r>
              <a:rPr lang="en-US" dirty="0"/>
              <a:t>Separate annotations for each property</a:t>
            </a:r>
          </a:p>
          <a:p>
            <a:pPr lvl="2"/>
            <a:r>
              <a:rPr lang="en-US" dirty="0"/>
              <a:t>Can get “tall”</a:t>
            </a:r>
          </a:p>
          <a:p>
            <a:pPr lvl="1"/>
            <a:r>
              <a:rPr lang="en-US" dirty="0"/>
              <a:t>SRP violated</a:t>
            </a:r>
          </a:p>
          <a:p>
            <a:pPr lvl="2"/>
            <a:r>
              <a:rPr lang="en-US" dirty="0"/>
              <a:t>Model + Validation combined into one class</a:t>
            </a:r>
          </a:p>
          <a:p>
            <a:r>
              <a:rPr lang="en-US" dirty="0"/>
              <a:t>Writing own Custom Validation classes</a:t>
            </a:r>
          </a:p>
          <a:p>
            <a:pPr lvl="1"/>
            <a:r>
              <a:rPr lang="en-US" dirty="0"/>
              <a:t>Lose client-side hooks Data Annotations provides</a:t>
            </a:r>
          </a:p>
        </p:txBody>
      </p:sp>
      <p:grpSp>
        <p:nvGrpSpPr>
          <p:cNvPr id="4" name="Group 3">
            <a:extLst>
              <a:ext uri="{FF2B5EF4-FFF2-40B4-BE49-F238E27FC236}">
                <a16:creationId xmlns:a16="http://schemas.microsoft.com/office/drawing/2014/main" id="{CAE0224D-15C9-4C6A-B34B-A421FB5D8A64}"/>
              </a:ext>
            </a:extLst>
          </p:cNvPr>
          <p:cNvGrpSpPr/>
          <p:nvPr/>
        </p:nvGrpSpPr>
        <p:grpSpPr>
          <a:xfrm>
            <a:off x="9970651" y="6191020"/>
            <a:ext cx="2130724" cy="474323"/>
            <a:chOff x="9970651" y="6185410"/>
            <a:chExt cx="2130724" cy="474323"/>
          </a:xfrm>
        </p:grpSpPr>
        <p:sp>
          <p:nvSpPr>
            <p:cNvPr id="5" name="Subtitle 2">
              <a:extLst>
                <a:ext uri="{FF2B5EF4-FFF2-40B4-BE49-F238E27FC236}">
                  <a16:creationId xmlns:a16="http://schemas.microsoft.com/office/drawing/2014/main" id="{DFB1D8CA-F27B-47C4-A429-38A11B16E680}"/>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56946CC-0176-488D-AC49-B0F5F124EC27}"/>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0844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Solution: Use </a:t>
            </a:r>
            <a:r>
              <a:rPr lang="en-US" dirty="0" err="1">
                <a:solidFill>
                  <a:schemeClr val="bg1">
                    <a:lumMod val="50000"/>
                  </a:schemeClr>
                </a:solidFill>
              </a:rPr>
              <a:t>FluentValidation</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dirty="0"/>
              <a:t>Fluent interface</a:t>
            </a:r>
          </a:p>
          <a:p>
            <a:r>
              <a:rPr lang="en-US" dirty="0"/>
              <a:t>Business rules are easy to maintain and read</a:t>
            </a:r>
          </a:p>
          <a:p>
            <a:r>
              <a:rPr lang="en-US" dirty="0"/>
              <a:t>Easy to show a stakeholder</a:t>
            </a:r>
          </a:p>
          <a:p>
            <a:r>
              <a:rPr lang="en-US" dirty="0"/>
              <a:t>Easy to test</a:t>
            </a:r>
          </a:p>
          <a:p>
            <a:r>
              <a:rPr lang="en-US" dirty="0"/>
              <a:t>Integrates with </a:t>
            </a:r>
            <a:r>
              <a:rPr lang="en-US" dirty="0" err="1"/>
              <a:t>ModelState.IsValid</a:t>
            </a:r>
            <a:endParaRPr lang="en-US" dirty="0"/>
          </a:p>
          <a:p>
            <a:r>
              <a:rPr lang="en-US" dirty="0"/>
              <a:t>Same Client-Side validation as Data Annotations</a:t>
            </a:r>
          </a:p>
          <a:p>
            <a:r>
              <a:rPr lang="en-US" dirty="0"/>
              <a:t>20.2M downloads</a:t>
            </a:r>
          </a:p>
          <a:p>
            <a:r>
              <a:rPr lang="en-US" dirty="0">
                <a:hlinkClick r:id="rId2"/>
              </a:rPr>
              <a:t>https://github.com/JeremySkinner/FluentValidation</a:t>
            </a:r>
            <a:endParaRPr lang="en-US" dirty="0"/>
          </a:p>
        </p:txBody>
      </p:sp>
      <p:pic>
        <p:nvPicPr>
          <p:cNvPr id="2050" name="Picture 2" descr="FluentValid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383" y="114247"/>
            <a:ext cx="3151786" cy="171137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CD7D474-DFDA-4149-8896-E182ADB1535A}"/>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46A93BAB-BADC-4771-A327-A560508E448A}"/>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35E012AC-C121-43C5-93B3-8A8C16A84201}"/>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3504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56501" y="133781"/>
            <a:ext cx="7468247" cy="3254022"/>
          </a:xfrm>
          <a:prstGeom prst="rect">
            <a:avLst/>
          </a:prstGeom>
        </p:spPr>
      </p:pic>
      <p:sp>
        <p:nvSpPr>
          <p:cNvPr id="6" name="TextBox 5"/>
          <p:cNvSpPr txBox="1"/>
          <p:nvPr/>
        </p:nvSpPr>
        <p:spPr>
          <a:xfrm>
            <a:off x="1257356" y="41590"/>
            <a:ext cx="3881973" cy="369332"/>
          </a:xfrm>
          <a:prstGeom prst="rect">
            <a:avLst/>
          </a:prstGeom>
          <a:noFill/>
        </p:spPr>
        <p:txBody>
          <a:bodyPr wrap="square" rtlCol="0">
            <a:spAutoFit/>
          </a:bodyPr>
          <a:lstStyle/>
          <a:p>
            <a:r>
              <a:rPr lang="en-US" dirty="0"/>
              <a:t>Template Code:</a:t>
            </a:r>
          </a:p>
        </p:txBody>
      </p:sp>
      <p:sp>
        <p:nvSpPr>
          <p:cNvPr id="7" name="TextBox 6"/>
          <p:cNvSpPr txBox="1"/>
          <p:nvPr/>
        </p:nvSpPr>
        <p:spPr>
          <a:xfrm>
            <a:off x="617837" y="3387803"/>
            <a:ext cx="4447457" cy="369332"/>
          </a:xfrm>
          <a:prstGeom prst="rect">
            <a:avLst/>
          </a:prstGeom>
          <a:noFill/>
        </p:spPr>
        <p:txBody>
          <a:bodyPr wrap="square" rtlCol="0">
            <a:spAutoFit/>
          </a:bodyPr>
          <a:lstStyle/>
          <a:p>
            <a:r>
              <a:rPr lang="en-US" dirty="0"/>
              <a:t>Refactored with Fluent Validation:</a:t>
            </a:r>
          </a:p>
        </p:txBody>
      </p:sp>
      <p:pic>
        <p:nvPicPr>
          <p:cNvPr id="8" name="Picture 7"/>
          <p:cNvPicPr>
            <a:picLocks noChangeAspect="1"/>
          </p:cNvPicPr>
          <p:nvPr/>
        </p:nvPicPr>
        <p:blipFill rotWithShape="1">
          <a:blip r:embed="rId4"/>
          <a:srcRect t="1019"/>
          <a:stretch/>
        </p:blipFill>
        <p:spPr>
          <a:xfrm>
            <a:off x="4160030" y="3489959"/>
            <a:ext cx="5461187" cy="3326451"/>
          </a:xfrm>
          <a:prstGeom prst="rect">
            <a:avLst/>
          </a:prstGeom>
        </p:spPr>
      </p:pic>
      <p:pic>
        <p:nvPicPr>
          <p:cNvPr id="9" name="Picture 8"/>
          <p:cNvPicPr>
            <a:picLocks noChangeAspect="1"/>
          </p:cNvPicPr>
          <p:nvPr/>
        </p:nvPicPr>
        <p:blipFill>
          <a:blip r:embed="rId5"/>
          <a:stretch>
            <a:fillRect/>
          </a:stretch>
        </p:blipFill>
        <p:spPr>
          <a:xfrm>
            <a:off x="617837" y="4037699"/>
            <a:ext cx="3292125" cy="2446232"/>
          </a:xfrm>
          <a:prstGeom prst="rect">
            <a:avLst/>
          </a:prstGeom>
        </p:spPr>
      </p:pic>
    </p:spTree>
    <p:extLst>
      <p:ext uri="{BB962C8B-B14F-4D97-AF65-F5344CB8AC3E}">
        <p14:creationId xmlns:p14="http://schemas.microsoft.com/office/powerpoint/2010/main" val="18734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Audience Goals</a:t>
            </a:r>
          </a:p>
        </p:txBody>
      </p:sp>
      <p:sp>
        <p:nvSpPr>
          <p:cNvPr id="3" name="Content Placeholder 2"/>
          <p:cNvSpPr>
            <a:spLocks noGrp="1"/>
          </p:cNvSpPr>
          <p:nvPr>
            <p:ph idx="1"/>
          </p:nvPr>
        </p:nvSpPr>
        <p:spPr/>
        <p:txBody>
          <a:bodyPr/>
          <a:lstStyle/>
          <a:p>
            <a:r>
              <a:rPr lang="en-US" dirty="0"/>
              <a:t>“New” perspective on a few topics</a:t>
            </a:r>
          </a:p>
          <a:p>
            <a:r>
              <a:rPr lang="en-US" dirty="0"/>
              <a:t>You’re not going to agree on everything</a:t>
            </a:r>
          </a:p>
          <a:p>
            <a:r>
              <a:rPr lang="en-US" dirty="0"/>
              <a:t>Take away some ideas to evaluate in your future workflow tomorrow</a:t>
            </a:r>
          </a:p>
        </p:txBody>
      </p:sp>
      <p:grpSp>
        <p:nvGrpSpPr>
          <p:cNvPr id="4" name="Group 3">
            <a:extLst>
              <a:ext uri="{FF2B5EF4-FFF2-40B4-BE49-F238E27FC236}">
                <a16:creationId xmlns:a16="http://schemas.microsoft.com/office/drawing/2014/main" id="{A31973EC-BB63-464C-94F4-12B3057D904E}"/>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96D5F31F-FF14-46E0-ADB1-B1AAE9AA14F6}"/>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2B669BD-6BE7-4687-B0BD-7D1008289566}"/>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941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2CFCAC-8329-44FA-9059-AE6C57ED7311}"/>
              </a:ext>
            </a:extLst>
          </p:cNvPr>
          <p:cNvPicPr>
            <a:picLocks noChangeAspect="1"/>
          </p:cNvPicPr>
          <p:nvPr/>
        </p:nvPicPr>
        <p:blipFill>
          <a:blip r:embed="rId2"/>
          <a:stretch>
            <a:fillRect/>
          </a:stretch>
        </p:blipFill>
        <p:spPr>
          <a:xfrm>
            <a:off x="587121" y="1949515"/>
            <a:ext cx="11119101" cy="3192328"/>
          </a:xfrm>
          <a:prstGeom prst="rect">
            <a:avLst/>
          </a:prstGeom>
        </p:spPr>
      </p:pic>
      <p:sp>
        <p:nvSpPr>
          <p:cNvPr id="6" name="Title 1">
            <a:extLst>
              <a:ext uri="{FF2B5EF4-FFF2-40B4-BE49-F238E27FC236}">
                <a16:creationId xmlns:a16="http://schemas.microsoft.com/office/drawing/2014/main" id="{1375A55E-A958-48AA-9107-6353398E0BF5}"/>
              </a:ext>
            </a:extLst>
          </p:cNvPr>
          <p:cNvSpPr>
            <a:spLocks noGrp="1"/>
          </p:cNvSpPr>
          <p:nvPr>
            <p:ph type="title"/>
          </p:nvPr>
        </p:nvSpPr>
        <p:spPr>
          <a:xfrm>
            <a:off x="838200" y="365125"/>
            <a:ext cx="10515600" cy="1325563"/>
          </a:xfrm>
        </p:spPr>
        <p:txBody>
          <a:bodyPr/>
          <a:lstStyle/>
          <a:p>
            <a:r>
              <a:rPr lang="en-US" dirty="0">
                <a:solidFill>
                  <a:schemeClr val="bg1">
                    <a:lumMod val="50000"/>
                  </a:schemeClr>
                </a:solidFill>
              </a:rPr>
              <a:t>A Rule that only exists if….</a:t>
            </a:r>
          </a:p>
        </p:txBody>
      </p:sp>
    </p:spTree>
    <p:extLst>
      <p:ext uri="{BB962C8B-B14F-4D97-AF65-F5344CB8AC3E}">
        <p14:creationId xmlns:p14="http://schemas.microsoft.com/office/powerpoint/2010/main" val="5756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Fluent Validation?</a:t>
            </a:r>
          </a:p>
        </p:txBody>
      </p:sp>
    </p:spTree>
    <p:extLst>
      <p:ext uri="{BB962C8B-B14F-4D97-AF65-F5344CB8AC3E}">
        <p14:creationId xmlns:p14="http://schemas.microsoft.com/office/powerpoint/2010/main" val="6849427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2355"/>
          </a:xfrm>
        </p:spPr>
        <p:txBody>
          <a:bodyPr>
            <a:normAutofit/>
          </a:bodyPr>
          <a:lstStyle/>
          <a:p>
            <a:r>
              <a:rPr lang="en-US" sz="7800" b="1" dirty="0"/>
              <a:t>ORM’s</a:t>
            </a:r>
          </a:p>
        </p:txBody>
      </p:sp>
      <p:pic>
        <p:nvPicPr>
          <p:cNvPr id="5122" name="Picture 2" descr=" abc season 12 the bachelorette jojo fletcher this is magic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00802" y="3962401"/>
            <a:ext cx="5791198"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368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Don’t use raw ADO - Use an ORM</a:t>
            </a:r>
          </a:p>
        </p:txBody>
      </p:sp>
      <p:sp>
        <p:nvSpPr>
          <p:cNvPr id="3" name="Content Placeholder 2"/>
          <p:cNvSpPr>
            <a:spLocks noGrp="1"/>
          </p:cNvSpPr>
          <p:nvPr>
            <p:ph idx="1"/>
          </p:nvPr>
        </p:nvSpPr>
        <p:spPr>
          <a:xfrm>
            <a:off x="838200" y="1825624"/>
            <a:ext cx="6070600" cy="3333115"/>
          </a:xfrm>
        </p:spPr>
        <p:txBody>
          <a:bodyPr>
            <a:normAutofit fontScale="92500" lnSpcReduction="20000"/>
          </a:bodyPr>
          <a:lstStyle/>
          <a:p>
            <a:pPr marL="0" indent="0">
              <a:buNone/>
            </a:pPr>
            <a:r>
              <a:rPr lang="en-US" dirty="0"/>
              <a:t>Entity Framework – Full ORM</a:t>
            </a:r>
          </a:p>
          <a:p>
            <a:pPr lvl="1"/>
            <a:r>
              <a:rPr lang="en-US" dirty="0"/>
              <a:t>Pros</a:t>
            </a:r>
          </a:p>
          <a:p>
            <a:pPr lvl="2"/>
            <a:r>
              <a:rPr lang="en-US" dirty="0"/>
              <a:t>Developer Productivity</a:t>
            </a:r>
          </a:p>
          <a:p>
            <a:pPr lvl="2"/>
            <a:r>
              <a:rPr lang="en-US" dirty="0"/>
              <a:t>Compile-time safety with LINQ Queries</a:t>
            </a:r>
          </a:p>
          <a:p>
            <a:pPr lvl="2"/>
            <a:r>
              <a:rPr lang="en-US" dirty="0"/>
              <a:t>Extremely quick to add new CRUD operations</a:t>
            </a:r>
          </a:p>
          <a:p>
            <a:pPr lvl="2"/>
            <a:r>
              <a:rPr lang="en-US" dirty="0"/>
              <a:t>Built in Unit of Work</a:t>
            </a:r>
          </a:p>
          <a:p>
            <a:pPr lvl="2"/>
            <a:r>
              <a:rPr lang="en-US" dirty="0"/>
              <a:t>Migration support</a:t>
            </a:r>
          </a:p>
          <a:p>
            <a:pPr lvl="1"/>
            <a:r>
              <a:rPr lang="en-US" dirty="0"/>
              <a:t>Cons</a:t>
            </a:r>
          </a:p>
          <a:p>
            <a:pPr lvl="2"/>
            <a:r>
              <a:rPr lang="en-US" dirty="0"/>
              <a:t>Less performant</a:t>
            </a:r>
          </a:p>
          <a:p>
            <a:pPr lvl="2"/>
            <a:r>
              <a:rPr lang="en-US" dirty="0"/>
              <a:t>Less control over the queries generated</a:t>
            </a:r>
          </a:p>
          <a:p>
            <a:pPr lvl="2"/>
            <a:r>
              <a:rPr lang="en-US" dirty="0"/>
              <a:t>Heavier</a:t>
            </a:r>
          </a:p>
        </p:txBody>
      </p:sp>
      <p:pic>
        <p:nvPicPr>
          <p:cNvPr id="3074" name="Picture 2" descr="https://pbs.twimg.com/media/C5m6ahQU8AA3CRI.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75" t="11651" r="12407" b="14666"/>
          <a:stretch/>
        </p:blipFill>
        <p:spPr bwMode="auto">
          <a:xfrm>
            <a:off x="8371628" y="4975382"/>
            <a:ext cx="1919839" cy="18745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552/1*ZlPxqtzs2iN3X34iFpBv2Q.png"/>
          <p:cNvPicPr>
            <a:picLocks noChangeAspect="1" noChangeArrowheads="1"/>
          </p:cNvPicPr>
          <p:nvPr/>
        </p:nvPicPr>
        <p:blipFill rotWithShape="1">
          <a:blip r:embed="rId4">
            <a:extLst>
              <a:ext uri="{28A0092B-C50C-407E-A947-70E740481C1C}">
                <a14:useLocalDpi xmlns:a14="http://schemas.microsoft.com/office/drawing/2010/main" val="0"/>
              </a:ext>
            </a:extLst>
          </a:blip>
          <a:srcRect l="737" t="-1338" r="34821" b="68241"/>
          <a:stretch/>
        </p:blipFill>
        <p:spPr bwMode="auto">
          <a:xfrm>
            <a:off x="523029" y="5158739"/>
            <a:ext cx="5330826" cy="150780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a:xfrm>
            <a:off x="6460066" y="1825623"/>
            <a:ext cx="5706533" cy="333311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Dapper – Micro ORM</a:t>
            </a:r>
          </a:p>
          <a:p>
            <a:pPr lvl="1"/>
            <a:r>
              <a:rPr lang="en-US" dirty="0"/>
              <a:t>Pros</a:t>
            </a:r>
          </a:p>
          <a:p>
            <a:pPr lvl="2"/>
            <a:r>
              <a:rPr lang="en-US" dirty="0"/>
              <a:t>Performance near ADO</a:t>
            </a:r>
          </a:p>
          <a:p>
            <a:pPr lvl="2"/>
            <a:r>
              <a:rPr lang="en-US" dirty="0"/>
              <a:t>More control over the queries</a:t>
            </a:r>
          </a:p>
          <a:p>
            <a:pPr lvl="2"/>
            <a:r>
              <a:rPr lang="en-US" dirty="0"/>
              <a:t>Extremely simple to setup</a:t>
            </a:r>
          </a:p>
          <a:p>
            <a:pPr lvl="2"/>
            <a:r>
              <a:rPr lang="en-US" dirty="0"/>
              <a:t>Stack Overflow beta tests</a:t>
            </a:r>
          </a:p>
          <a:p>
            <a:pPr lvl="1"/>
            <a:r>
              <a:rPr lang="en-US" dirty="0"/>
              <a:t>Cons</a:t>
            </a:r>
          </a:p>
          <a:p>
            <a:pPr lvl="2"/>
            <a:r>
              <a:rPr lang="en-US" dirty="0"/>
              <a:t>SQL strings = Big column name </a:t>
            </a:r>
            <a:r>
              <a:rPr lang="en-US" dirty="0" err="1"/>
              <a:t>refactorings</a:t>
            </a:r>
            <a:r>
              <a:rPr lang="en-US" dirty="0"/>
              <a:t> are harder</a:t>
            </a:r>
          </a:p>
          <a:p>
            <a:pPr lvl="2"/>
            <a:r>
              <a:rPr lang="en-US" dirty="0"/>
              <a:t>Less features than EF</a:t>
            </a:r>
          </a:p>
          <a:p>
            <a:pPr lvl="2"/>
            <a:endParaRPr lang="en-US" dirty="0"/>
          </a:p>
        </p:txBody>
      </p:sp>
    </p:spTree>
    <p:extLst>
      <p:ext uri="{BB962C8B-B14F-4D97-AF65-F5344CB8AC3E}">
        <p14:creationId xmlns:p14="http://schemas.microsoft.com/office/powerpoint/2010/main" val="8185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C5C3C3"/>
                                      </p:to>
                                    </p:animClr>
                                  </p:subTnLst>
                                </p:cTn>
                              </p:par>
                              <p:par>
                                <p:cTn id="38" presetID="10" presetClass="entr" presetSubtype="0" fill="hold" nodeType="with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fade">
                                      <p:cBhvr>
                                        <p:cTn id="45"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C5C3C3"/>
                                      </p:to>
                                    </p:animClr>
                                  </p:subTnLst>
                                </p:cTn>
                              </p:par>
                              <p:par>
                                <p:cTn id="46" presetID="10" presetClass="entr" presetSubtype="0" fill="hold" grpId="0" nodeType="withEffect">
                                  <p:stCondLst>
                                    <p:cond delay="0"/>
                                  </p:stCondLst>
                                  <p:childTnLst>
                                    <p:set>
                                      <p:cBhvr>
                                        <p:cTn id="47" dur="1" fill="hold">
                                          <p:stCondLst>
                                            <p:cond delay="0"/>
                                          </p:stCondLst>
                                        </p:cTn>
                                        <p:tgtEl>
                                          <p:spTgt spid="6">
                                            <p:txEl>
                                              <p:pRg st="1" end="1"/>
                                            </p:txEl>
                                          </p:spTgt>
                                        </p:tgtEl>
                                        <p:attrNameLst>
                                          <p:attrName>style.visibility</p:attrName>
                                        </p:attrNameLst>
                                      </p:cBhvr>
                                      <p:to>
                                        <p:strVal val="visible"/>
                                      </p:to>
                                    </p:set>
                                    <p:animEffect transition="in" filter="fade">
                                      <p:cBhvr>
                                        <p:cTn id="48"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C5C3C3"/>
                                      </p:to>
                                    </p:animClr>
                                  </p:subTnLst>
                                </p:cTn>
                              </p:par>
                              <p:par>
                                <p:cTn id="49" presetID="10" presetClass="entr" presetSubtype="0" fill="hold" nodeType="withEffect">
                                  <p:stCondLst>
                                    <p:cond delay="0"/>
                                  </p:stCondLst>
                                  <p:childTnLst>
                                    <p:set>
                                      <p:cBhvr>
                                        <p:cTn id="50" dur="1" fill="hold">
                                          <p:stCondLst>
                                            <p:cond delay="0"/>
                                          </p:stCondLst>
                                        </p:cTn>
                                        <p:tgtEl>
                                          <p:spTgt spid="3074"/>
                                        </p:tgtEl>
                                        <p:attrNameLst>
                                          <p:attrName>style.visibility</p:attrName>
                                        </p:attrNameLst>
                                      </p:cBhvr>
                                      <p:to>
                                        <p:strVal val="visible"/>
                                      </p:to>
                                    </p:set>
                                    <p:animEffect transition="in" filter="fade">
                                      <p:cBhvr>
                                        <p:cTn id="51" dur="500"/>
                                        <p:tgtEl>
                                          <p:spTgt spid="30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txEl>
                                              <p:pRg st="2" end="2"/>
                                            </p:txEl>
                                          </p:spTgt>
                                        </p:tgtEl>
                                        <p:attrNameLst>
                                          <p:attrName>style.visibility</p:attrName>
                                        </p:attrNameLst>
                                      </p:cBhvr>
                                      <p:to>
                                        <p:strVal val="visible"/>
                                      </p:to>
                                    </p:set>
                                    <p:animEffect transition="in" filter="fade">
                                      <p:cBhvr>
                                        <p:cTn id="54"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C5C3C3"/>
                                      </p:to>
                                    </p:animClr>
                                  </p:subTnLst>
                                </p:cTn>
                              </p:par>
                              <p:par>
                                <p:cTn id="55" presetID="10" presetClass="entr" presetSubtype="0" fill="hold" grpId="0" nodeType="with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fade">
                                      <p:cBhvr>
                                        <p:cTn id="57"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C5C3C3"/>
                                      </p:to>
                                    </p:animClr>
                                  </p:subTnLst>
                                </p:cTn>
                              </p:par>
                              <p:par>
                                <p:cTn id="58" presetID="10" presetClass="entr" presetSubtype="0" fill="hold" grpId="0" nodeType="withEffect">
                                  <p:stCondLst>
                                    <p:cond delay="0"/>
                                  </p:stCondLst>
                                  <p:childTnLst>
                                    <p:set>
                                      <p:cBhvr>
                                        <p:cTn id="59" dur="1" fill="hold">
                                          <p:stCondLst>
                                            <p:cond delay="0"/>
                                          </p:stCondLst>
                                        </p:cTn>
                                        <p:tgtEl>
                                          <p:spTgt spid="6">
                                            <p:txEl>
                                              <p:pRg st="4" end="4"/>
                                            </p:txEl>
                                          </p:spTgt>
                                        </p:tgtEl>
                                        <p:attrNameLst>
                                          <p:attrName>style.visibility</p:attrName>
                                        </p:attrNameLst>
                                      </p:cBhvr>
                                      <p:to>
                                        <p:strVal val="visible"/>
                                      </p:to>
                                    </p:set>
                                    <p:animEffect transition="in" filter="fade">
                                      <p:cBhvr>
                                        <p:cTn id="60"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C5C3C3"/>
                                      </p:to>
                                    </p:animClr>
                                  </p:subTnLst>
                                </p:cTn>
                              </p:par>
                              <p:par>
                                <p:cTn id="61" presetID="10" presetClass="entr" presetSubtype="0" fill="hold" grpId="0" nodeType="withEffect">
                                  <p:stCondLst>
                                    <p:cond delay="0"/>
                                  </p:stCondLst>
                                  <p:childTnLst>
                                    <p:set>
                                      <p:cBhvr>
                                        <p:cTn id="62" dur="1" fill="hold">
                                          <p:stCondLst>
                                            <p:cond delay="0"/>
                                          </p:stCondLst>
                                        </p:cTn>
                                        <p:tgtEl>
                                          <p:spTgt spid="6">
                                            <p:txEl>
                                              <p:pRg st="5" end="5"/>
                                            </p:txEl>
                                          </p:spTgt>
                                        </p:tgtEl>
                                        <p:attrNameLst>
                                          <p:attrName>style.visibility</p:attrName>
                                        </p:attrNameLst>
                                      </p:cBhvr>
                                      <p:to>
                                        <p:strVal val="visible"/>
                                      </p:to>
                                    </p:set>
                                    <p:animEffect transition="in" filter="fade">
                                      <p:cBhvr>
                                        <p:cTn id="63"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C5C3C3"/>
                                      </p:to>
                                    </p:animClr>
                                  </p:subTnLst>
                                </p:cTn>
                              </p:par>
                              <p:par>
                                <p:cTn id="64" presetID="10" presetClass="entr" presetSubtype="0" fill="hold" grpId="0" nodeType="withEffect">
                                  <p:stCondLst>
                                    <p:cond delay="0"/>
                                  </p:stCondLst>
                                  <p:childTnLst>
                                    <p:set>
                                      <p:cBhvr>
                                        <p:cTn id="65" dur="1" fill="hold">
                                          <p:stCondLst>
                                            <p:cond delay="0"/>
                                          </p:stCondLst>
                                        </p:cTn>
                                        <p:tgtEl>
                                          <p:spTgt spid="6">
                                            <p:txEl>
                                              <p:pRg st="6" end="6"/>
                                            </p:txEl>
                                          </p:spTgt>
                                        </p:tgtEl>
                                        <p:attrNameLst>
                                          <p:attrName>style.visibility</p:attrName>
                                        </p:attrNameLst>
                                      </p:cBhvr>
                                      <p:to>
                                        <p:strVal val="visible"/>
                                      </p:to>
                                    </p:set>
                                    <p:animEffect transition="in" filter="fade">
                                      <p:cBhvr>
                                        <p:cTn id="66"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C5C3C3"/>
                                      </p:to>
                                    </p:animClr>
                                  </p:subTnLst>
                                </p:cTn>
                              </p:par>
                              <p:par>
                                <p:cTn id="67" presetID="10" presetClass="entr" presetSubtype="0" fill="hold" grpId="0" nodeType="withEffect">
                                  <p:stCondLst>
                                    <p:cond delay="0"/>
                                  </p:stCondLst>
                                  <p:childTnLst>
                                    <p:set>
                                      <p:cBhvr>
                                        <p:cTn id="68" dur="1" fill="hold">
                                          <p:stCondLst>
                                            <p:cond delay="0"/>
                                          </p:stCondLst>
                                        </p:cTn>
                                        <p:tgtEl>
                                          <p:spTgt spid="6">
                                            <p:txEl>
                                              <p:pRg st="7" end="7"/>
                                            </p:txEl>
                                          </p:spTgt>
                                        </p:tgtEl>
                                        <p:attrNameLst>
                                          <p:attrName>style.visibility</p:attrName>
                                        </p:attrNameLst>
                                      </p:cBhvr>
                                      <p:to>
                                        <p:strVal val="visible"/>
                                      </p:to>
                                    </p:set>
                                    <p:animEffect transition="in" filter="fade">
                                      <p:cBhvr>
                                        <p:cTn id="69" dur="500"/>
                                        <p:tgtEl>
                                          <p:spTgt spid="6">
                                            <p:txEl>
                                              <p:pRg st="7" end="7"/>
                                            </p:txEl>
                                          </p:spTgt>
                                        </p:tgtEl>
                                      </p:cBhvr>
                                    </p:animEffect>
                                  </p:childTnLst>
                                  <p:subTnLst>
                                    <p:animClr clrSpc="rgb" dir="cw">
                                      <p:cBhvr override="childStyle">
                                        <p:cTn dur="1" fill="hold" display="0" masterRel="nextClick" afterEffect="1"/>
                                        <p:tgtEl>
                                          <p:spTgt spid="6">
                                            <p:txEl>
                                              <p:pRg st="7" end="7"/>
                                            </p:txEl>
                                          </p:spTgt>
                                        </p:tgtEl>
                                        <p:attrNameLst>
                                          <p:attrName>ppt_c</p:attrName>
                                        </p:attrNameLst>
                                      </p:cBhvr>
                                      <p:to>
                                        <a:srgbClr val="C5C3C3"/>
                                      </p:to>
                                    </p:animClr>
                                  </p:subTnLst>
                                </p:cTn>
                              </p:par>
                              <p:par>
                                <p:cTn id="70" presetID="10" presetClass="entr" presetSubtype="0" fill="hold" grpId="0" nodeType="withEffect">
                                  <p:stCondLst>
                                    <p:cond delay="0"/>
                                  </p:stCondLst>
                                  <p:childTnLst>
                                    <p:set>
                                      <p:cBhvr>
                                        <p:cTn id="71" dur="1" fill="hold">
                                          <p:stCondLst>
                                            <p:cond delay="0"/>
                                          </p:stCondLst>
                                        </p:cTn>
                                        <p:tgtEl>
                                          <p:spTgt spid="6">
                                            <p:txEl>
                                              <p:pRg st="8" end="8"/>
                                            </p:txEl>
                                          </p:spTgt>
                                        </p:tgtEl>
                                        <p:attrNameLst>
                                          <p:attrName>style.visibility</p:attrName>
                                        </p:attrNameLst>
                                      </p:cBhvr>
                                      <p:to>
                                        <p:strVal val="visible"/>
                                      </p:to>
                                    </p:set>
                                    <p:animEffect transition="in" filter="fade">
                                      <p:cBhvr>
                                        <p:cTn id="72" dur="500"/>
                                        <p:tgtEl>
                                          <p:spTgt spid="6">
                                            <p:txEl>
                                              <p:pRg st="8" end="8"/>
                                            </p:txEl>
                                          </p:spTgt>
                                        </p:tgtEl>
                                      </p:cBhvr>
                                    </p:animEffect>
                                  </p:childTnLst>
                                  <p:subTnLst>
                                    <p:animClr clrSpc="rgb" dir="cw">
                                      <p:cBhvr override="childStyle">
                                        <p:cTn dur="1" fill="hold" display="0" masterRel="nextClick" afterEffect="1"/>
                                        <p:tgtEl>
                                          <p:spTgt spid="6">
                                            <p:txEl>
                                              <p:pRg st="8" end="8"/>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ORM usage comparison</a:t>
            </a:r>
          </a:p>
        </p:txBody>
      </p:sp>
      <p:sp>
        <p:nvSpPr>
          <p:cNvPr id="3" name="Content Placeholder 2"/>
          <p:cNvSpPr>
            <a:spLocks noGrp="1"/>
          </p:cNvSpPr>
          <p:nvPr>
            <p:ph idx="1"/>
          </p:nvPr>
        </p:nvSpPr>
        <p:spPr>
          <a:xfrm>
            <a:off x="838200" y="1495423"/>
            <a:ext cx="10515600" cy="4351338"/>
          </a:xfrm>
        </p:spPr>
        <p:txBody>
          <a:bodyPr/>
          <a:lstStyle/>
          <a:p>
            <a:pPr marL="0" indent="0">
              <a:buNone/>
            </a:pPr>
            <a:r>
              <a:rPr lang="en-US" dirty="0"/>
              <a:t>Entity Framework:						</a:t>
            </a:r>
          </a:p>
          <a:p>
            <a:pPr marL="0" indent="0">
              <a:buNone/>
            </a:pPr>
            <a:endParaRPr lang="en-US" dirty="0"/>
          </a:p>
          <a:p>
            <a:pPr marL="0" indent="0">
              <a:buNone/>
            </a:pPr>
            <a:endParaRPr lang="en-US" dirty="0"/>
          </a:p>
          <a:p>
            <a:pPr marL="0" indent="0">
              <a:buNone/>
            </a:pPr>
            <a:endParaRPr lang="en-US" dirty="0"/>
          </a:p>
          <a:p>
            <a:pPr marL="0" indent="0">
              <a:buNone/>
            </a:pPr>
            <a:r>
              <a:rPr lang="en-US" dirty="0"/>
              <a:t>Dapper:</a:t>
            </a:r>
          </a:p>
        </p:txBody>
      </p:sp>
      <p:pic>
        <p:nvPicPr>
          <p:cNvPr id="6" name="Picture 5"/>
          <p:cNvPicPr>
            <a:picLocks noChangeAspect="1"/>
          </p:cNvPicPr>
          <p:nvPr/>
        </p:nvPicPr>
        <p:blipFill>
          <a:blip r:embed="rId3"/>
          <a:stretch>
            <a:fillRect/>
          </a:stretch>
        </p:blipFill>
        <p:spPr>
          <a:xfrm>
            <a:off x="1255826" y="2064558"/>
            <a:ext cx="7867842" cy="1364440"/>
          </a:xfrm>
          <a:prstGeom prst="rect">
            <a:avLst/>
          </a:prstGeom>
        </p:spPr>
      </p:pic>
      <p:pic>
        <p:nvPicPr>
          <p:cNvPr id="7" name="Picture 6"/>
          <p:cNvPicPr>
            <a:picLocks noChangeAspect="1"/>
          </p:cNvPicPr>
          <p:nvPr/>
        </p:nvPicPr>
        <p:blipFill>
          <a:blip r:embed="rId4"/>
          <a:stretch>
            <a:fillRect/>
          </a:stretch>
        </p:blipFill>
        <p:spPr>
          <a:xfrm>
            <a:off x="1255826" y="4188964"/>
            <a:ext cx="5094174" cy="2594656"/>
          </a:xfrm>
          <a:prstGeom prst="rect">
            <a:avLst/>
          </a:prstGeom>
        </p:spPr>
      </p:pic>
    </p:spTree>
    <p:extLst>
      <p:ext uri="{BB962C8B-B14F-4D97-AF65-F5344CB8AC3E}">
        <p14:creationId xmlns:p14="http://schemas.microsoft.com/office/powerpoint/2010/main" val="294710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Other ORM things</a:t>
            </a:r>
          </a:p>
        </p:txBody>
      </p:sp>
      <p:sp>
        <p:nvSpPr>
          <p:cNvPr id="3" name="Content Placeholder 2"/>
          <p:cNvSpPr>
            <a:spLocks noGrp="1"/>
          </p:cNvSpPr>
          <p:nvPr>
            <p:ph idx="1"/>
          </p:nvPr>
        </p:nvSpPr>
        <p:spPr>
          <a:xfrm>
            <a:off x="838200" y="1825624"/>
            <a:ext cx="10515600" cy="3333115"/>
          </a:xfrm>
        </p:spPr>
        <p:txBody>
          <a:bodyPr>
            <a:normAutofit fontScale="92500" lnSpcReduction="10000"/>
          </a:bodyPr>
          <a:lstStyle/>
          <a:p>
            <a:r>
              <a:rPr lang="en-US" dirty="0"/>
              <a:t>Both manage connection lifetimes</a:t>
            </a:r>
          </a:p>
          <a:p>
            <a:r>
              <a:rPr lang="en-US" dirty="0"/>
              <a:t>Both give you SQL Injection protection</a:t>
            </a:r>
          </a:p>
          <a:p>
            <a:r>
              <a:rPr lang="en-US" dirty="0"/>
              <a:t>I use both depending on the job</a:t>
            </a:r>
          </a:p>
          <a:p>
            <a:r>
              <a:rPr lang="en-US" dirty="0"/>
              <a:t>Common for us to start with EF and supplement with Dapper</a:t>
            </a:r>
          </a:p>
          <a:p>
            <a:pPr lvl="1"/>
            <a:r>
              <a:rPr lang="en-US" dirty="0"/>
              <a:t>EF for Developer Productivity</a:t>
            </a:r>
          </a:p>
          <a:p>
            <a:pPr lvl="1"/>
            <a:r>
              <a:rPr lang="en-US" dirty="0"/>
              <a:t>Dapper for hot paths</a:t>
            </a:r>
          </a:p>
          <a:p>
            <a:pPr lvl="1"/>
            <a:r>
              <a:rPr lang="en-US" dirty="0"/>
              <a:t>Dapper for queries that are tough to write in LINQ</a:t>
            </a:r>
          </a:p>
          <a:p>
            <a:r>
              <a:rPr lang="en-US" dirty="0"/>
              <a:t>DON’T WRITE YOUR OWN ORM</a:t>
            </a:r>
          </a:p>
        </p:txBody>
      </p:sp>
      <p:grpSp>
        <p:nvGrpSpPr>
          <p:cNvPr id="4" name="Group 3">
            <a:extLst>
              <a:ext uri="{FF2B5EF4-FFF2-40B4-BE49-F238E27FC236}">
                <a16:creationId xmlns:a16="http://schemas.microsoft.com/office/drawing/2014/main" id="{7D10039A-2E50-40A6-95FF-EA55179C89DA}"/>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B8E283D-E364-4DD9-82D2-E1D0DBF2B86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0D76664-F982-4DFC-888E-EC2D49B84266}"/>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05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ORM’s?</a:t>
            </a:r>
          </a:p>
        </p:txBody>
      </p:sp>
    </p:spTree>
    <p:extLst>
      <p:ext uri="{BB962C8B-B14F-4D97-AF65-F5344CB8AC3E}">
        <p14:creationId xmlns:p14="http://schemas.microsoft.com/office/powerpoint/2010/main" val="2120680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42355"/>
          </a:xfrm>
        </p:spPr>
        <p:txBody>
          <a:bodyPr>
            <a:normAutofit/>
          </a:bodyPr>
          <a:lstStyle/>
          <a:p>
            <a:r>
              <a:rPr lang="en-US" sz="7800" b="1" dirty="0"/>
              <a:t>Dependency Injection</a:t>
            </a:r>
          </a:p>
        </p:txBody>
      </p:sp>
      <p:pic>
        <p:nvPicPr>
          <p:cNvPr id="2052" name="Picture 4" descr="https://i1.wp.com/foodpornjournal.com/wp-content/uploads/2014/06/IMG_2211.jpg">
            <a:extLst>
              <a:ext uri="{FF2B5EF4-FFF2-40B4-BE49-F238E27FC236}">
                <a16:creationId xmlns:a16="http://schemas.microsoft.com/office/drawing/2014/main" id="{A983D7A6-B448-4FD6-83D1-718D52168B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0388" y="4027847"/>
            <a:ext cx="3771612" cy="2830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395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Dependency Injection and </a:t>
            </a:r>
            <a:r>
              <a:rPr lang="en-US" dirty="0" err="1">
                <a:solidFill>
                  <a:schemeClr val="bg1">
                    <a:lumMod val="50000"/>
                  </a:schemeClr>
                </a:solidFill>
              </a:rPr>
              <a:t>IoC</a:t>
            </a:r>
            <a:r>
              <a:rPr lang="en-US" dirty="0">
                <a:solidFill>
                  <a:schemeClr val="bg1">
                    <a:lumMod val="50000"/>
                  </a:schemeClr>
                </a:solidFill>
              </a:rPr>
              <a:t> containers</a:t>
            </a:r>
          </a:p>
        </p:txBody>
      </p:sp>
      <p:sp>
        <p:nvSpPr>
          <p:cNvPr id="3" name="Content Placeholder 2"/>
          <p:cNvSpPr>
            <a:spLocks noGrp="1"/>
          </p:cNvSpPr>
          <p:nvPr>
            <p:ph idx="1"/>
          </p:nvPr>
        </p:nvSpPr>
        <p:spPr/>
        <p:txBody>
          <a:bodyPr/>
          <a:lstStyle/>
          <a:p>
            <a:r>
              <a:rPr lang="en-US" dirty="0"/>
              <a:t>DI/</a:t>
            </a:r>
            <a:r>
              <a:rPr lang="en-US" dirty="0" err="1"/>
              <a:t>IoC</a:t>
            </a:r>
            <a:r>
              <a:rPr lang="en-US" dirty="0"/>
              <a:t> helps you loosely couple your “large” apps</a:t>
            </a:r>
          </a:p>
          <a:p>
            <a:r>
              <a:rPr lang="en-US" dirty="0"/>
              <a:t>Lets you unit test anything if done correctly</a:t>
            </a:r>
          </a:p>
          <a:p>
            <a:r>
              <a:rPr lang="en-US" dirty="0"/>
              <a:t>I use </a:t>
            </a:r>
            <a:r>
              <a:rPr lang="en-US" dirty="0" err="1"/>
              <a:t>Microsoft.Extensions.DependencyInjection</a:t>
            </a:r>
            <a:endParaRPr lang="en-US" dirty="0"/>
          </a:p>
          <a:p>
            <a:pPr lvl="1"/>
            <a:r>
              <a:rPr lang="en-US" dirty="0" err="1"/>
              <a:t>Scrutor</a:t>
            </a:r>
            <a:r>
              <a:rPr lang="en-US" dirty="0"/>
              <a:t> for auto-registration</a:t>
            </a:r>
          </a:p>
        </p:txBody>
      </p:sp>
      <p:grpSp>
        <p:nvGrpSpPr>
          <p:cNvPr id="4" name="Group 3">
            <a:extLst>
              <a:ext uri="{FF2B5EF4-FFF2-40B4-BE49-F238E27FC236}">
                <a16:creationId xmlns:a16="http://schemas.microsoft.com/office/drawing/2014/main" id="{420153D3-90A5-4978-84E8-4C0D3B8EEA02}"/>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050FC453-C243-4C3D-BAD9-53E6706AE88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63FFF103-EDDC-4083-B577-AA1309AE4D47}"/>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75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Common DI Pitfalls</a:t>
            </a:r>
          </a:p>
        </p:txBody>
      </p:sp>
      <p:sp>
        <p:nvSpPr>
          <p:cNvPr id="3" name="Content Placeholder 2"/>
          <p:cNvSpPr>
            <a:spLocks noGrp="1"/>
          </p:cNvSpPr>
          <p:nvPr>
            <p:ph idx="1"/>
          </p:nvPr>
        </p:nvSpPr>
        <p:spPr/>
        <p:txBody>
          <a:bodyPr>
            <a:normAutofit/>
          </a:bodyPr>
          <a:lstStyle/>
          <a:p>
            <a:r>
              <a:rPr lang="en-US" dirty="0">
                <a:hlinkClick r:id="rId2"/>
              </a:rPr>
              <a:t>“New Is Glue”</a:t>
            </a:r>
            <a:endParaRPr lang="en-US" dirty="0"/>
          </a:p>
          <a:p>
            <a:r>
              <a:rPr lang="en-US" dirty="0">
                <a:hlinkClick r:id="rId3"/>
              </a:rPr>
              <a:t>“Static Cling”</a:t>
            </a:r>
            <a:endParaRPr lang="en-US" dirty="0"/>
          </a:p>
          <a:p>
            <a:r>
              <a:rPr lang="en-US" dirty="0" err="1"/>
              <a:t>DateTime.Now</a:t>
            </a:r>
            <a:r>
              <a:rPr lang="en-US" dirty="0"/>
              <a:t> (and variants)</a:t>
            </a:r>
          </a:p>
          <a:p>
            <a:pPr lvl="1"/>
            <a:r>
              <a:rPr lang="en-US" dirty="0"/>
              <a:t>Instead inject in </a:t>
            </a:r>
            <a:r>
              <a:rPr lang="en-US" dirty="0" err="1"/>
              <a:t>IClock</a:t>
            </a:r>
            <a:r>
              <a:rPr lang="en-US" dirty="0"/>
              <a:t> or have method take in </a:t>
            </a:r>
            <a:r>
              <a:rPr lang="en-US" dirty="0" err="1"/>
              <a:t>DateTime</a:t>
            </a:r>
            <a:r>
              <a:rPr lang="en-US" dirty="0"/>
              <a:t>? and default to Now</a:t>
            </a:r>
          </a:p>
          <a:p>
            <a:r>
              <a:rPr lang="en-US" dirty="0" err="1"/>
              <a:t>HttpContext</a:t>
            </a:r>
            <a:endParaRPr lang="en-US" dirty="0"/>
          </a:p>
          <a:p>
            <a:pPr lvl="1"/>
            <a:r>
              <a:rPr lang="en-US" dirty="0" err="1"/>
              <a:t>IHttpContextAccessor</a:t>
            </a:r>
            <a:r>
              <a:rPr lang="en-US" dirty="0"/>
              <a:t> in ASP.NET Core</a:t>
            </a:r>
          </a:p>
          <a:p>
            <a:r>
              <a:rPr lang="en-US" dirty="0" err="1"/>
              <a:t>ConfigurationManager</a:t>
            </a:r>
            <a:r>
              <a:rPr lang="en-US" dirty="0"/>
              <a:t> in ASP.NET 4.x</a:t>
            </a:r>
          </a:p>
          <a:p>
            <a:pPr lvl="1"/>
            <a:r>
              <a:rPr lang="en-US" dirty="0"/>
              <a:t>Instead, inject a POCO Settings class</a:t>
            </a:r>
          </a:p>
        </p:txBody>
      </p:sp>
      <p:grpSp>
        <p:nvGrpSpPr>
          <p:cNvPr id="4" name="Group 3">
            <a:extLst>
              <a:ext uri="{FF2B5EF4-FFF2-40B4-BE49-F238E27FC236}">
                <a16:creationId xmlns:a16="http://schemas.microsoft.com/office/drawing/2014/main" id="{6B0405FC-4AB1-4C99-AE74-9343BE2672D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B5E67AB-842B-4133-9663-DE0C9B80FA3F}"/>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66A6E6D-06B0-4194-B8A5-0E790CC4915D}"/>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65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Who am I?</a:t>
            </a:r>
          </a:p>
        </p:txBody>
      </p:sp>
      <p:sp>
        <p:nvSpPr>
          <p:cNvPr id="3" name="Content Placeholder 2"/>
          <p:cNvSpPr>
            <a:spLocks noGrp="1"/>
          </p:cNvSpPr>
          <p:nvPr>
            <p:ph idx="1"/>
          </p:nvPr>
        </p:nvSpPr>
        <p:spPr>
          <a:xfrm>
            <a:off x="838200" y="1825624"/>
            <a:ext cx="10515600" cy="4883715"/>
          </a:xfrm>
        </p:spPr>
        <p:txBody>
          <a:bodyPr>
            <a:normAutofit/>
          </a:bodyPr>
          <a:lstStyle/>
          <a:p>
            <a:r>
              <a:rPr lang="en-US" dirty="0"/>
              <a:t>Software Consultant at </a:t>
            </a:r>
            <a:r>
              <a:rPr lang="en-US" dirty="0">
                <a:hlinkClick r:id="rId2"/>
              </a:rPr>
              <a:t>Lean </a:t>
            </a:r>
            <a:r>
              <a:rPr lang="en-US" dirty="0" err="1">
                <a:hlinkClick r:id="rId2"/>
              </a:rPr>
              <a:t>TECHniques</a:t>
            </a:r>
            <a:endParaRPr lang="en-US" dirty="0"/>
          </a:p>
          <a:p>
            <a:r>
              <a:rPr lang="en-US" dirty="0"/>
              <a:t>.NET Foundation Action Groups</a:t>
            </a:r>
          </a:p>
          <a:p>
            <a:r>
              <a:rPr lang="en-US" dirty="0"/>
              <a:t>IADNUG co-organizer</a:t>
            </a:r>
          </a:p>
          <a:p>
            <a:r>
              <a:rPr lang="en-US" dirty="0"/>
              <a:t>Blog (primarily ASP.NET Core) at </a:t>
            </a:r>
            <a:r>
              <a:rPr lang="en-US" dirty="0">
                <a:hlinkClick r:id="rId3"/>
              </a:rPr>
              <a:t>scottsauber.com</a:t>
            </a:r>
            <a:endParaRPr lang="en-US" dirty="0"/>
          </a:p>
          <a:p>
            <a:endParaRPr lang="en-US" dirty="0"/>
          </a:p>
          <a:p>
            <a:r>
              <a:rPr lang="en-US" dirty="0"/>
              <a:t>Background in Mortgage, Health Insurance, Ag Industry</a:t>
            </a:r>
          </a:p>
          <a:p>
            <a:pPr lvl="1"/>
            <a:r>
              <a:rPr lang="en-US" dirty="0"/>
              <a:t>Users from 1 – 250K</a:t>
            </a:r>
          </a:p>
          <a:p>
            <a:r>
              <a:rPr lang="en-US" dirty="0"/>
              <a:t>Highly Regulated</a:t>
            </a:r>
          </a:p>
          <a:p>
            <a:pPr lvl="1"/>
            <a:r>
              <a:rPr lang="en-US" dirty="0"/>
              <a:t>Lots of validation</a:t>
            </a:r>
          </a:p>
          <a:p>
            <a:pPr lvl="1"/>
            <a:r>
              <a:rPr lang="en-US" dirty="0"/>
              <a:t>Lots of changes </a:t>
            </a:r>
          </a:p>
        </p:txBody>
      </p:sp>
      <p:pic>
        <p:nvPicPr>
          <p:cNvPr id="4" name="Picture 2" descr="LeanTECHniques Logo">
            <a:extLst>
              <a:ext uri="{FF2B5EF4-FFF2-40B4-BE49-F238E27FC236}">
                <a16:creationId xmlns:a16="http://schemas.microsoft.com/office/drawing/2014/main" id="{6B343164-22E9-4C85-8C9F-6D119A7A6D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883" y="1698863"/>
            <a:ext cx="2893896" cy="776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B409787-432B-47DE-95CC-23766DFFF6E8}"/>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90C64E98-BAB5-4D64-8B0E-CA528716741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A6BD0A82-F5D6-44FF-8E4A-800AB63E720A}"/>
                </a:ext>
              </a:extLst>
            </p:cNvPr>
            <p:cNvSpPr/>
            <p:nvPr/>
          </p:nvSpPr>
          <p:spPr>
            <a:xfrm>
              <a:off x="9970651" y="6285411"/>
              <a:ext cx="347472" cy="274320"/>
            </a:xfrm>
            <a:prstGeom prst="rect">
              <a:avLst/>
            </a:prstGeom>
            <a:blipFill dpi="0" rotWithShape="1">
              <a:blip r:embed="rId5">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24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AD8D8"/>
                                      </p:to>
                                    </p:animClr>
                                  </p:sub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AD8D8"/>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AD8D8"/>
                                      </p:to>
                                    </p:animClr>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AD8D8"/>
                                      </p:to>
                                    </p:animClr>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DAD8D8"/>
                                      </p:to>
                                    </p:animClr>
                                  </p:sub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AD8D8"/>
                                      </p:to>
                                    </p:animClr>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DAD8D8"/>
                                      </p:to>
                                    </p:animClr>
                                  </p:sub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DAD8D8"/>
                                      </p:to>
                                    </p:animClr>
                                  </p:sub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DAD8D8"/>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Dependency Injection?</a:t>
            </a:r>
          </a:p>
        </p:txBody>
      </p:sp>
    </p:spTree>
    <p:extLst>
      <p:ext uri="{BB962C8B-B14F-4D97-AF65-F5344CB8AC3E}">
        <p14:creationId xmlns:p14="http://schemas.microsoft.com/office/powerpoint/2010/main" val="2826299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370955"/>
          </a:xfrm>
        </p:spPr>
        <p:txBody>
          <a:bodyPr>
            <a:normAutofit/>
          </a:bodyPr>
          <a:lstStyle/>
          <a:p>
            <a:r>
              <a:rPr lang="en-US" sz="7200" b="1" dirty="0"/>
              <a:t>Automated Testing</a:t>
            </a:r>
          </a:p>
        </p:txBody>
      </p:sp>
      <p:pic>
        <p:nvPicPr>
          <p:cNvPr id="7170" name="Picture 2" descr="http://s2.quickmeme.com/img/2e/2e639765de8370ccc4b625c65b587c7267f92fd5a3c063bd049ce500974ce119.jpg">
            <a:extLst>
              <a:ext uri="{FF2B5EF4-FFF2-40B4-BE49-F238E27FC236}">
                <a16:creationId xmlns:a16="http://schemas.microsoft.com/office/drawing/2014/main" id="{CDFF8D45-2D93-4B50-B55B-ACA24A224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0" y="1724025"/>
            <a:ext cx="4095750" cy="513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94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Automated Testing with </a:t>
            </a:r>
            <a:r>
              <a:rPr lang="en-US" dirty="0" err="1">
                <a:solidFill>
                  <a:schemeClr val="bg1">
                    <a:lumMod val="50000"/>
                  </a:schemeClr>
                </a:solidFill>
              </a:rPr>
              <a:t>xUnit</a:t>
            </a:r>
            <a:endParaRPr lang="en-US" dirty="0">
              <a:solidFill>
                <a:schemeClr val="bg1">
                  <a:lumMod val="50000"/>
                </a:schemeClr>
              </a:solidFill>
            </a:endParaRPr>
          </a:p>
        </p:txBody>
      </p:sp>
      <p:sp>
        <p:nvSpPr>
          <p:cNvPr id="3" name="Content Placeholder 2"/>
          <p:cNvSpPr>
            <a:spLocks noGrp="1"/>
          </p:cNvSpPr>
          <p:nvPr>
            <p:ph idx="1"/>
          </p:nvPr>
        </p:nvSpPr>
        <p:spPr>
          <a:xfrm>
            <a:off x="838200" y="1825625"/>
            <a:ext cx="10515600" cy="4834108"/>
          </a:xfrm>
        </p:spPr>
        <p:txBody>
          <a:bodyPr>
            <a:normAutofit fontScale="92500" lnSpcReduction="10000"/>
          </a:bodyPr>
          <a:lstStyle/>
          <a:p>
            <a:r>
              <a:rPr lang="en-US" dirty="0"/>
              <a:t>You should be writing automated tests</a:t>
            </a:r>
          </a:p>
          <a:p>
            <a:pPr lvl="1"/>
            <a:r>
              <a:rPr lang="en-US" dirty="0"/>
              <a:t>Exposes holes in your architecture</a:t>
            </a:r>
          </a:p>
          <a:p>
            <a:pPr lvl="1"/>
            <a:r>
              <a:rPr lang="en-US" dirty="0"/>
              <a:t>Proven to be faster long-term </a:t>
            </a:r>
          </a:p>
          <a:p>
            <a:pPr lvl="2"/>
            <a:r>
              <a:rPr lang="en-US" dirty="0"/>
              <a:t>Make changes quickly and confidently because have a regression test suite</a:t>
            </a:r>
          </a:p>
          <a:p>
            <a:r>
              <a:rPr lang="en-US" dirty="0"/>
              <a:t>“Start at the back”</a:t>
            </a:r>
          </a:p>
          <a:p>
            <a:r>
              <a:rPr lang="en-US" dirty="0"/>
              <a:t>Use </a:t>
            </a:r>
            <a:r>
              <a:rPr lang="en-US" dirty="0" err="1"/>
              <a:t>xUnit</a:t>
            </a:r>
            <a:r>
              <a:rPr lang="en-US" dirty="0"/>
              <a:t> or </a:t>
            </a:r>
            <a:r>
              <a:rPr lang="en-US" dirty="0" err="1"/>
              <a:t>NUnit</a:t>
            </a:r>
            <a:endParaRPr lang="en-US" dirty="0"/>
          </a:p>
          <a:p>
            <a:pPr lvl="1"/>
            <a:r>
              <a:rPr lang="en-US" dirty="0"/>
              <a:t>Just not </a:t>
            </a:r>
            <a:r>
              <a:rPr lang="en-US" dirty="0" err="1"/>
              <a:t>MSTest</a:t>
            </a:r>
            <a:r>
              <a:rPr lang="en-US" dirty="0"/>
              <a:t> which is </a:t>
            </a:r>
            <a:r>
              <a:rPr lang="en-US" dirty="0" err="1"/>
              <a:t>wayyy</a:t>
            </a:r>
            <a:r>
              <a:rPr lang="en-US" dirty="0"/>
              <a:t> more verbose and has less features</a:t>
            </a:r>
          </a:p>
          <a:p>
            <a:r>
              <a:rPr lang="en-US" dirty="0" err="1"/>
              <a:t>xUnit</a:t>
            </a:r>
            <a:r>
              <a:rPr lang="en-US" dirty="0"/>
              <a:t> used by ASP.NET team</a:t>
            </a:r>
          </a:p>
          <a:p>
            <a:r>
              <a:rPr lang="en-US" dirty="0"/>
              <a:t>I used to use </a:t>
            </a:r>
            <a:r>
              <a:rPr lang="en-US" dirty="0" err="1"/>
              <a:t>NUnit</a:t>
            </a:r>
            <a:r>
              <a:rPr lang="en-US" dirty="0"/>
              <a:t> and switched to </a:t>
            </a:r>
            <a:r>
              <a:rPr lang="en-US" dirty="0" err="1"/>
              <a:t>xUnit</a:t>
            </a:r>
            <a:endParaRPr lang="en-US" dirty="0"/>
          </a:p>
          <a:p>
            <a:r>
              <a:rPr lang="en-US" dirty="0" err="1"/>
              <a:t>NUnit</a:t>
            </a:r>
            <a:r>
              <a:rPr lang="en-US" dirty="0"/>
              <a:t> more boilerplate</a:t>
            </a:r>
          </a:p>
          <a:p>
            <a:pPr lvl="1"/>
            <a:r>
              <a:rPr lang="en-US" dirty="0"/>
              <a:t>No [</a:t>
            </a:r>
            <a:r>
              <a:rPr lang="en-US" dirty="0" err="1"/>
              <a:t>TestFixture</a:t>
            </a:r>
            <a:r>
              <a:rPr lang="en-US" dirty="0"/>
              <a:t>] in </a:t>
            </a:r>
            <a:r>
              <a:rPr lang="en-US" dirty="0" err="1"/>
              <a:t>xUnit</a:t>
            </a:r>
            <a:endParaRPr lang="en-US" dirty="0"/>
          </a:p>
          <a:p>
            <a:pPr lvl="1"/>
            <a:r>
              <a:rPr lang="en-US" dirty="0"/>
              <a:t>No [</a:t>
            </a:r>
            <a:r>
              <a:rPr lang="en-US" dirty="0" err="1"/>
              <a:t>SetUp</a:t>
            </a:r>
            <a:r>
              <a:rPr lang="en-US" dirty="0"/>
              <a:t>] method just use a constructor in </a:t>
            </a:r>
            <a:r>
              <a:rPr lang="en-US" dirty="0" err="1"/>
              <a:t>xUnit</a:t>
            </a:r>
            <a:endParaRPr lang="en-US" dirty="0"/>
          </a:p>
        </p:txBody>
      </p:sp>
      <p:grpSp>
        <p:nvGrpSpPr>
          <p:cNvPr id="4" name="Group 3">
            <a:extLst>
              <a:ext uri="{FF2B5EF4-FFF2-40B4-BE49-F238E27FC236}">
                <a16:creationId xmlns:a16="http://schemas.microsoft.com/office/drawing/2014/main" id="{2482E91A-1068-41CD-BA4C-8E02FFE373A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45803D11-4C42-4FCB-982E-875A7D63E15B}"/>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3E5704C4-1123-4A70-A984-DD29CDCDF4AE}"/>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741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C5C3C3"/>
                                      </p:to>
                                    </p:animClr>
                                  </p:subTnLst>
                                </p:cTn>
                              </p:par>
                              <p:par>
                                <p:cTn id="48" presetID="10"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subTnLst>
                                    <p:animClr clrSpc="rgb" dir="cw">
                                      <p:cBhvr override="childStyle">
                                        <p:cTn dur="1" fill="hold" display="0" masterRel="nextClick" afterEffect="1"/>
                                        <p:tgtEl>
                                          <p:spTgt spid="3">
                                            <p:txEl>
                                              <p:pRg st="11" end="11"/>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Problem: OOB Assertion Libraries Annoy Me</a:t>
            </a:r>
          </a:p>
        </p:txBody>
      </p:sp>
      <p:sp>
        <p:nvSpPr>
          <p:cNvPr id="3" name="Content Placeholder 2"/>
          <p:cNvSpPr>
            <a:spLocks noGrp="1"/>
          </p:cNvSpPr>
          <p:nvPr>
            <p:ph idx="1"/>
          </p:nvPr>
        </p:nvSpPr>
        <p:spPr/>
        <p:txBody>
          <a:bodyPr/>
          <a:lstStyle/>
          <a:p>
            <a:r>
              <a:rPr lang="en-US" dirty="0" err="1"/>
              <a:t>Assert.Equal</a:t>
            </a:r>
            <a:r>
              <a:rPr lang="en-US" dirty="0"/>
              <a:t>(value, value)</a:t>
            </a:r>
          </a:p>
          <a:p>
            <a:pPr lvl="1"/>
            <a:r>
              <a:rPr lang="en-US" dirty="0"/>
              <a:t>Hard to remember that it’s </a:t>
            </a:r>
            <a:r>
              <a:rPr lang="en-US" dirty="0" err="1"/>
              <a:t>Assert.Equal</a:t>
            </a:r>
            <a:r>
              <a:rPr lang="en-US" dirty="0"/>
              <a:t>(expected, actual)</a:t>
            </a:r>
          </a:p>
          <a:p>
            <a:pPr lvl="1"/>
            <a:r>
              <a:rPr lang="en-US" dirty="0"/>
              <a:t>Can lead to funky looking assertion failures if you flip them</a:t>
            </a:r>
          </a:p>
          <a:p>
            <a:r>
              <a:rPr lang="en-US" dirty="0"/>
              <a:t>No “Because” string in </a:t>
            </a:r>
            <a:r>
              <a:rPr lang="en-US" dirty="0" err="1"/>
              <a:t>xUnit’s</a:t>
            </a:r>
            <a:r>
              <a:rPr lang="en-US" dirty="0"/>
              <a:t> assertions</a:t>
            </a:r>
          </a:p>
        </p:txBody>
      </p:sp>
      <p:grpSp>
        <p:nvGrpSpPr>
          <p:cNvPr id="4" name="Group 3">
            <a:extLst>
              <a:ext uri="{FF2B5EF4-FFF2-40B4-BE49-F238E27FC236}">
                <a16:creationId xmlns:a16="http://schemas.microsoft.com/office/drawing/2014/main" id="{CED13C64-E340-4572-9D70-064D9E15ECB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F0D556B9-6993-4D80-B4CC-02054A2DE389}"/>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AE1A162-6C4C-4ECA-9A1D-1652118746D0}"/>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276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Solution: Use </a:t>
            </a:r>
            <a:r>
              <a:rPr lang="en-US" dirty="0" err="1">
                <a:solidFill>
                  <a:schemeClr val="bg1">
                    <a:lumMod val="50000"/>
                  </a:schemeClr>
                </a:solidFill>
              </a:rPr>
              <a:t>FluentAssertions</a:t>
            </a:r>
            <a:r>
              <a:rPr lang="en-US" dirty="0">
                <a:solidFill>
                  <a:schemeClr val="bg1">
                    <a:lumMod val="50000"/>
                  </a:schemeClr>
                </a:solidFill>
              </a:rPr>
              <a:t> for assertions</a:t>
            </a:r>
            <a:endParaRPr lang="en-US" dirty="0"/>
          </a:p>
        </p:txBody>
      </p:sp>
      <p:sp>
        <p:nvSpPr>
          <p:cNvPr id="3" name="Content Placeholder 2"/>
          <p:cNvSpPr>
            <a:spLocks noGrp="1"/>
          </p:cNvSpPr>
          <p:nvPr>
            <p:ph idx="1"/>
          </p:nvPr>
        </p:nvSpPr>
        <p:spPr/>
        <p:txBody>
          <a:bodyPr>
            <a:normAutofit/>
          </a:bodyPr>
          <a:lstStyle/>
          <a:p>
            <a:r>
              <a:rPr lang="en-US" dirty="0"/>
              <a:t>Adds a Should() extension method to object</a:t>
            </a:r>
          </a:p>
          <a:p>
            <a:pPr lvl="1"/>
            <a:r>
              <a:rPr lang="en-US" dirty="0" err="1"/>
              <a:t>result.Should</a:t>
            </a:r>
            <a:r>
              <a:rPr lang="en-US" dirty="0"/>
              <a:t>().Be(0);</a:t>
            </a:r>
          </a:p>
          <a:p>
            <a:pPr lvl="1"/>
            <a:r>
              <a:rPr lang="en-US" dirty="0"/>
              <a:t>Easier to read than </a:t>
            </a:r>
            <a:r>
              <a:rPr lang="en-US" dirty="0" err="1"/>
              <a:t>Assert.Equal</a:t>
            </a:r>
            <a:r>
              <a:rPr lang="en-US" dirty="0"/>
              <a:t>(0, result);</a:t>
            </a:r>
          </a:p>
          <a:p>
            <a:r>
              <a:rPr lang="en-US" dirty="0"/>
              <a:t>Because string to explain why</a:t>
            </a:r>
          </a:p>
          <a:p>
            <a:pPr lvl="1"/>
            <a:r>
              <a:rPr lang="en-US" dirty="0"/>
              <a:t>can12YearOldDriveResult.Should().Be(false, “because you must be 16 years old to drive.”)</a:t>
            </a:r>
          </a:p>
          <a:p>
            <a:r>
              <a:rPr lang="en-US" dirty="0"/>
              <a:t>28.7M downloads</a:t>
            </a:r>
          </a:p>
        </p:txBody>
      </p:sp>
      <p:pic>
        <p:nvPicPr>
          <p:cNvPr id="10242" name="Picture 2" descr="http://fluentassertions.co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508" y="1596496"/>
            <a:ext cx="2799292" cy="16293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C9BB8A9-619F-435E-80A8-1DFFE34D583E}"/>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0AFEFE4E-0575-4E37-9991-CF960E29347E}"/>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4F974794-E779-40B0-9966-CBB0AA0A4E3C}"/>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90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Automated Testing?</a:t>
            </a:r>
          </a:p>
        </p:txBody>
      </p:sp>
    </p:spTree>
    <p:extLst>
      <p:ext uri="{BB962C8B-B14F-4D97-AF65-F5344CB8AC3E}">
        <p14:creationId xmlns:p14="http://schemas.microsoft.com/office/powerpoint/2010/main" val="2822915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8075"/>
          </a:xfrm>
        </p:spPr>
        <p:txBody>
          <a:bodyPr>
            <a:normAutofit/>
          </a:bodyPr>
          <a:lstStyle/>
          <a:p>
            <a:r>
              <a:rPr lang="en-US" sz="7200" b="1" dirty="0"/>
              <a:t>DevOps</a:t>
            </a:r>
          </a:p>
        </p:txBody>
      </p:sp>
      <p:pic>
        <p:nvPicPr>
          <p:cNvPr id="3" name="Picture 2">
            <a:extLst>
              <a:ext uri="{FF2B5EF4-FFF2-40B4-BE49-F238E27FC236}">
                <a16:creationId xmlns:a16="http://schemas.microsoft.com/office/drawing/2014/main" id="{109B8632-CA15-4D6C-9C01-122C005C29CB}"/>
              </a:ext>
            </a:extLst>
          </p:cNvPr>
          <p:cNvPicPr>
            <a:picLocks noChangeAspect="1"/>
          </p:cNvPicPr>
          <p:nvPr/>
        </p:nvPicPr>
        <p:blipFill>
          <a:blip r:embed="rId3"/>
          <a:stretch>
            <a:fillRect/>
          </a:stretch>
        </p:blipFill>
        <p:spPr>
          <a:xfrm>
            <a:off x="5275745" y="2889055"/>
            <a:ext cx="6916255" cy="3968945"/>
          </a:xfrm>
          <a:prstGeom prst="rect">
            <a:avLst/>
          </a:prstGeom>
        </p:spPr>
      </p:pic>
    </p:spTree>
    <p:extLst>
      <p:ext uri="{BB962C8B-B14F-4D97-AF65-F5344CB8AC3E}">
        <p14:creationId xmlns:p14="http://schemas.microsoft.com/office/powerpoint/2010/main" val="647368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What is DevOps</a:t>
            </a:r>
          </a:p>
        </p:txBody>
      </p:sp>
      <p:sp>
        <p:nvSpPr>
          <p:cNvPr id="3" name="Content Placeholder 2"/>
          <p:cNvSpPr>
            <a:spLocks noGrp="1"/>
          </p:cNvSpPr>
          <p:nvPr>
            <p:ph idx="1"/>
          </p:nvPr>
        </p:nvSpPr>
        <p:spPr>
          <a:xfrm>
            <a:off x="838200" y="2131729"/>
            <a:ext cx="10515600" cy="4045233"/>
          </a:xfrm>
        </p:spPr>
        <p:txBody>
          <a:bodyPr>
            <a:normAutofit/>
          </a:bodyPr>
          <a:lstStyle/>
          <a:p>
            <a:pPr marL="0" indent="0">
              <a:buNone/>
            </a:pPr>
            <a:r>
              <a:rPr lang="en-US" sz="4800" dirty="0"/>
              <a:t>“DevOps is the union of people, process, and products to enable continuous delivery of value to our end users.”</a:t>
            </a:r>
          </a:p>
          <a:p>
            <a:pPr marL="0" indent="0">
              <a:buNone/>
            </a:pPr>
            <a:endParaRPr lang="en-US" sz="3200" dirty="0">
              <a:solidFill>
                <a:schemeClr val="bg1">
                  <a:lumMod val="65000"/>
                </a:schemeClr>
              </a:solidFill>
            </a:endParaRPr>
          </a:p>
          <a:p>
            <a:pPr marL="0" indent="0" algn="r">
              <a:buNone/>
            </a:pPr>
            <a:r>
              <a:rPr lang="en-US" sz="3200" dirty="0">
                <a:solidFill>
                  <a:schemeClr val="bg1">
                    <a:lumMod val="65000"/>
                  </a:schemeClr>
                </a:solidFill>
              </a:rPr>
              <a:t>- Donovan Brown</a:t>
            </a:r>
          </a:p>
        </p:txBody>
      </p:sp>
    </p:spTree>
    <p:extLst>
      <p:ext uri="{BB962C8B-B14F-4D97-AF65-F5344CB8AC3E}">
        <p14:creationId xmlns:p14="http://schemas.microsoft.com/office/powerpoint/2010/main" val="652160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e.com/assets/img/devops-proce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029" y="1169364"/>
            <a:ext cx="10207942" cy="525333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515600" cy="1325563"/>
          </a:xfrm>
        </p:spPr>
        <p:txBody>
          <a:bodyPr/>
          <a:lstStyle/>
          <a:p>
            <a:r>
              <a:rPr lang="en-US" dirty="0">
                <a:solidFill>
                  <a:schemeClr val="bg1">
                    <a:lumMod val="50000"/>
                  </a:schemeClr>
                </a:solidFill>
              </a:rPr>
              <a:t>DevOps Pipeline</a:t>
            </a:r>
          </a:p>
        </p:txBody>
      </p:sp>
    </p:spTree>
    <p:extLst>
      <p:ext uri="{BB962C8B-B14F-4D97-AF65-F5344CB8AC3E}">
        <p14:creationId xmlns:p14="http://schemas.microsoft.com/office/powerpoint/2010/main" val="968281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Continuous Integration and Delivery</a:t>
            </a:r>
          </a:p>
        </p:txBody>
      </p:sp>
      <p:sp>
        <p:nvSpPr>
          <p:cNvPr id="3" name="Content Placeholder 2"/>
          <p:cNvSpPr>
            <a:spLocks noGrp="1"/>
          </p:cNvSpPr>
          <p:nvPr>
            <p:ph idx="1"/>
          </p:nvPr>
        </p:nvSpPr>
        <p:spPr>
          <a:xfrm>
            <a:off x="838200" y="1825624"/>
            <a:ext cx="10515600" cy="4709811"/>
          </a:xfrm>
        </p:spPr>
        <p:txBody>
          <a:bodyPr/>
          <a:lstStyle/>
          <a:p>
            <a:r>
              <a:rPr lang="en-US" dirty="0"/>
              <a:t>Continuous Integration Server</a:t>
            </a:r>
          </a:p>
          <a:p>
            <a:pPr lvl="1"/>
            <a:r>
              <a:rPr lang="en-US" dirty="0"/>
              <a:t>Automated builds running on an independent build server</a:t>
            </a:r>
          </a:p>
          <a:p>
            <a:pPr lvl="1"/>
            <a:r>
              <a:rPr lang="en-US" dirty="0"/>
              <a:t>Automatically running automated tests</a:t>
            </a:r>
          </a:p>
          <a:p>
            <a:pPr lvl="1"/>
            <a:r>
              <a:rPr lang="en-US" dirty="0"/>
              <a:t>Creates an output</a:t>
            </a:r>
          </a:p>
          <a:p>
            <a:r>
              <a:rPr lang="en-US" dirty="0"/>
              <a:t>Continuous Delivery</a:t>
            </a:r>
          </a:p>
          <a:p>
            <a:pPr lvl="1"/>
            <a:r>
              <a:rPr lang="en-US" dirty="0"/>
              <a:t>Takes the output from the build server and deploys it</a:t>
            </a:r>
          </a:p>
          <a:p>
            <a:pPr lvl="1"/>
            <a:r>
              <a:rPr lang="en-US" dirty="0"/>
              <a:t>Go through different environments</a:t>
            </a:r>
          </a:p>
          <a:p>
            <a:pPr lvl="1"/>
            <a:r>
              <a:rPr lang="en-US" dirty="0"/>
              <a:t>Automated configuration of VM, IIS, folder permissions, Azure WebApp, etc.</a:t>
            </a:r>
          </a:p>
          <a:p>
            <a:r>
              <a:rPr lang="en-US" dirty="0"/>
              <a:t>These two together will be transformational for you and your company</a:t>
            </a:r>
          </a:p>
        </p:txBody>
      </p:sp>
      <p:grpSp>
        <p:nvGrpSpPr>
          <p:cNvPr id="4" name="Group 3">
            <a:extLst>
              <a:ext uri="{FF2B5EF4-FFF2-40B4-BE49-F238E27FC236}">
                <a16:creationId xmlns:a16="http://schemas.microsoft.com/office/drawing/2014/main" id="{2116706E-CAA5-4F1F-93C5-0A5FE4BB2E5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76F91A8E-87D8-493B-B06F-04564009170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2D489A7-AE3D-4F65-B7C8-7ECBEB952148}"/>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3051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Agenda</a:t>
            </a:r>
          </a:p>
        </p:txBody>
      </p:sp>
      <p:sp>
        <p:nvSpPr>
          <p:cNvPr id="3" name="Content Placeholder 2"/>
          <p:cNvSpPr>
            <a:spLocks noGrp="1"/>
          </p:cNvSpPr>
          <p:nvPr>
            <p:ph idx="1"/>
          </p:nvPr>
        </p:nvSpPr>
        <p:spPr>
          <a:xfrm>
            <a:off x="838200" y="1459524"/>
            <a:ext cx="10679482" cy="5246076"/>
          </a:xfrm>
        </p:spPr>
        <p:txBody>
          <a:bodyPr>
            <a:normAutofit/>
          </a:bodyPr>
          <a:lstStyle/>
          <a:p>
            <a:r>
              <a:rPr lang="en-US" dirty="0"/>
              <a:t>Lightning Talk approach</a:t>
            </a:r>
          </a:p>
          <a:p>
            <a:r>
              <a:rPr lang="en-US" dirty="0"/>
              <a:t>Talk about best practices for all these *in a large app*</a:t>
            </a:r>
          </a:p>
          <a:p>
            <a:pPr lvl="1"/>
            <a:r>
              <a:rPr lang="en-US" dirty="0"/>
              <a:t>Folder Structure </a:t>
            </a:r>
          </a:p>
          <a:p>
            <a:pPr lvl="1"/>
            <a:r>
              <a:rPr lang="en-US" dirty="0"/>
              <a:t>UI Components</a:t>
            </a:r>
          </a:p>
          <a:p>
            <a:pPr lvl="1"/>
            <a:r>
              <a:rPr lang="en-US" dirty="0"/>
              <a:t>Code Flow</a:t>
            </a:r>
          </a:p>
          <a:p>
            <a:pPr lvl="1"/>
            <a:r>
              <a:rPr lang="en-US" dirty="0"/>
              <a:t>Validation</a:t>
            </a:r>
          </a:p>
          <a:p>
            <a:pPr lvl="1"/>
            <a:r>
              <a:rPr lang="en-US" dirty="0"/>
              <a:t>ORM’s</a:t>
            </a:r>
          </a:p>
          <a:p>
            <a:pPr lvl="1"/>
            <a:r>
              <a:rPr lang="en-US" dirty="0"/>
              <a:t>Dependency Injection </a:t>
            </a:r>
          </a:p>
          <a:p>
            <a:pPr lvl="1"/>
            <a:r>
              <a:rPr lang="en-US" dirty="0"/>
              <a:t>Unit Testing and Assertions </a:t>
            </a:r>
          </a:p>
          <a:p>
            <a:pPr lvl="1"/>
            <a:r>
              <a:rPr lang="en-US" dirty="0"/>
              <a:t>DevOps</a:t>
            </a:r>
          </a:p>
          <a:p>
            <a:pPr lvl="1"/>
            <a:r>
              <a:rPr lang="en-US" dirty="0"/>
              <a:t>Feature Toggles</a:t>
            </a:r>
          </a:p>
          <a:p>
            <a:pPr lvl="1"/>
            <a:r>
              <a:rPr lang="en-US" dirty="0" err="1"/>
              <a:t>Microservices</a:t>
            </a:r>
            <a:endParaRPr lang="en-US" dirty="0"/>
          </a:p>
        </p:txBody>
      </p:sp>
      <p:grpSp>
        <p:nvGrpSpPr>
          <p:cNvPr id="4" name="Group 3">
            <a:extLst>
              <a:ext uri="{FF2B5EF4-FFF2-40B4-BE49-F238E27FC236}">
                <a16:creationId xmlns:a16="http://schemas.microsoft.com/office/drawing/2014/main" id="{39DBF777-79DB-43C5-8587-E5FD282CD8E9}"/>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DD5F7AFB-FFF6-461B-95E4-FE70F9FE34F7}"/>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9AAAB5CD-27B1-4CCE-BC85-D3E6968594BF}"/>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962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Continuous Integration with TeamCity</a:t>
            </a:r>
          </a:p>
        </p:txBody>
      </p:sp>
      <p:sp>
        <p:nvSpPr>
          <p:cNvPr id="3" name="Content Placeholder 2"/>
          <p:cNvSpPr>
            <a:spLocks noGrp="1"/>
          </p:cNvSpPr>
          <p:nvPr>
            <p:ph idx="1"/>
          </p:nvPr>
        </p:nvSpPr>
        <p:spPr/>
        <p:txBody>
          <a:bodyPr/>
          <a:lstStyle/>
          <a:p>
            <a:r>
              <a:rPr lang="en-US" dirty="0"/>
              <a:t>Free for up to 100 build configs</a:t>
            </a:r>
          </a:p>
          <a:p>
            <a:pPr lvl="1"/>
            <a:r>
              <a:rPr lang="en-US" dirty="0"/>
              <a:t>No support or $1999/year with support</a:t>
            </a:r>
          </a:p>
          <a:p>
            <a:r>
              <a:rPr lang="en-US" dirty="0" err="1"/>
              <a:t>NuGet</a:t>
            </a:r>
            <a:r>
              <a:rPr lang="en-US" dirty="0"/>
              <a:t> Restores</a:t>
            </a:r>
          </a:p>
          <a:p>
            <a:r>
              <a:rPr lang="en-US" dirty="0" err="1"/>
              <a:t>MSBuild</a:t>
            </a:r>
            <a:endParaRPr lang="en-US" dirty="0"/>
          </a:p>
          <a:p>
            <a:pPr lvl="1"/>
            <a:r>
              <a:rPr lang="en-US" dirty="0"/>
              <a:t>Don’t need to install VS on your build server</a:t>
            </a:r>
          </a:p>
          <a:p>
            <a:r>
              <a:rPr lang="en-US" dirty="0"/>
              <a:t>Run automated tests</a:t>
            </a:r>
          </a:p>
          <a:p>
            <a:r>
              <a:rPr lang="en-US" dirty="0"/>
              <a:t>Produces an output</a:t>
            </a:r>
          </a:p>
          <a:p>
            <a:r>
              <a:rPr lang="en-US" dirty="0"/>
              <a:t>Zips up and sends to Octopus Deploy</a:t>
            </a:r>
          </a:p>
        </p:txBody>
      </p:sp>
      <p:pic>
        <p:nvPicPr>
          <p:cNvPr id="11266" name="Picture 2" descr="https://resources.jetbrains.com/assets/marketo/newsletter/august2016/newsletter_pro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308" y="1429543"/>
            <a:ext cx="2571750" cy="257175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2643061-645D-4436-A9EA-973ECEC85869}"/>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5B5AD5A6-5F04-4219-B754-4985BEB8B31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6D26CC2D-8414-42A2-8659-D9806A262FA0}"/>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5816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Continuous Delivery with Octopus Deploy</a:t>
            </a:r>
          </a:p>
        </p:txBody>
      </p:sp>
      <p:sp>
        <p:nvSpPr>
          <p:cNvPr id="3" name="Content Placeholder 2"/>
          <p:cNvSpPr>
            <a:spLocks noGrp="1"/>
          </p:cNvSpPr>
          <p:nvPr>
            <p:ph idx="1"/>
          </p:nvPr>
        </p:nvSpPr>
        <p:spPr>
          <a:xfrm>
            <a:off x="838200" y="1825625"/>
            <a:ext cx="10515600" cy="4861276"/>
          </a:xfrm>
        </p:spPr>
        <p:txBody>
          <a:bodyPr>
            <a:normAutofit lnSpcReduction="10000"/>
          </a:bodyPr>
          <a:lstStyle/>
          <a:p>
            <a:r>
              <a:rPr lang="en-US" dirty="0"/>
              <a:t>Lets you promote your package through different environments</a:t>
            </a:r>
          </a:p>
          <a:p>
            <a:r>
              <a:rPr lang="en-US" dirty="0"/>
              <a:t>Controls all </a:t>
            </a:r>
            <a:r>
              <a:rPr lang="en-US" dirty="0" err="1"/>
              <a:t>appsettings</a:t>
            </a:r>
            <a:r>
              <a:rPr lang="en-US" dirty="0"/>
              <a:t>/</a:t>
            </a:r>
            <a:r>
              <a:rPr lang="en-US" dirty="0" err="1"/>
              <a:t>web.config</a:t>
            </a:r>
            <a:r>
              <a:rPr lang="en-US" dirty="0"/>
              <a:t> scoped to each environment</a:t>
            </a:r>
          </a:p>
          <a:p>
            <a:r>
              <a:rPr lang="en-US" dirty="0"/>
              <a:t>Auto-creates IIS Site and App Pool for you</a:t>
            </a:r>
          </a:p>
          <a:p>
            <a:r>
              <a:rPr lang="en-US" dirty="0"/>
              <a:t>Deploys and rollbacks are click of a button</a:t>
            </a:r>
          </a:p>
          <a:p>
            <a:r>
              <a:rPr lang="en-US" dirty="0"/>
              <a:t>Lets you run any scripts you want to as part of your deployment</a:t>
            </a:r>
          </a:p>
          <a:p>
            <a:r>
              <a:rPr lang="en-US" dirty="0"/>
              <a:t>Easy to install and easy to use</a:t>
            </a:r>
          </a:p>
          <a:p>
            <a:r>
              <a:rPr lang="en-US" dirty="0"/>
              <a:t>Professional – 25 deployment targets $2300/</a:t>
            </a:r>
            <a:r>
              <a:rPr lang="en-US" dirty="0" err="1"/>
              <a:t>yr</a:t>
            </a:r>
            <a:endParaRPr lang="en-US" dirty="0"/>
          </a:p>
          <a:p>
            <a:r>
              <a:rPr lang="en-US" dirty="0"/>
              <a:t>Full Audit Trail</a:t>
            </a:r>
          </a:p>
          <a:p>
            <a:pPr lvl="1"/>
            <a:r>
              <a:rPr lang="en-US" dirty="0"/>
              <a:t>Who/What/When changed</a:t>
            </a:r>
          </a:p>
          <a:p>
            <a:r>
              <a:rPr lang="en-US" dirty="0"/>
              <a:t>My single favorite piece of software – ever</a:t>
            </a:r>
          </a:p>
        </p:txBody>
      </p:sp>
      <p:pic>
        <p:nvPicPr>
          <p:cNvPr id="12290" name="Picture 2" descr="https://pbs.twimg.com/profile_images/378800000036582527/5aa73901ac270ac6e8776241b04ad3d9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1108" y="1825625"/>
            <a:ext cx="1199092" cy="119909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AF59799-8522-45F7-A021-C5053612FB53}"/>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1DCF2040-09BB-4B15-8E69-84B4E7E4997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A689D97D-48FF-47A9-BA7B-F69231E558FE}"/>
                </a:ext>
              </a:extLst>
            </p:cNvPr>
            <p:cNvSpPr/>
            <p:nvPr/>
          </p:nvSpPr>
          <p:spPr>
            <a:xfrm>
              <a:off x="9970651" y="6285411"/>
              <a:ext cx="347472" cy="274320"/>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9695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par>
                                <p:cTn id="43" presetID="10" presetClass="entr" presetSubtype="0"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TeamCity + Octopus Deploy enables...</a:t>
            </a:r>
          </a:p>
        </p:txBody>
      </p:sp>
      <p:sp>
        <p:nvSpPr>
          <p:cNvPr id="3" name="Content Placeholder 2"/>
          <p:cNvSpPr>
            <a:spLocks noGrp="1"/>
          </p:cNvSpPr>
          <p:nvPr>
            <p:ph idx="1"/>
          </p:nvPr>
        </p:nvSpPr>
        <p:spPr>
          <a:xfrm>
            <a:off x="838200" y="1825624"/>
            <a:ext cx="10515600" cy="4831207"/>
          </a:xfrm>
        </p:spPr>
        <p:txBody>
          <a:bodyPr/>
          <a:lstStyle/>
          <a:p>
            <a:r>
              <a:rPr lang="en-US" dirty="0"/>
              <a:t>Consistency</a:t>
            </a:r>
          </a:p>
          <a:p>
            <a:pPr lvl="1"/>
            <a:r>
              <a:rPr lang="en-US" dirty="0"/>
              <a:t>Machine repeats the same steps over and over again</a:t>
            </a:r>
          </a:p>
          <a:p>
            <a:r>
              <a:rPr lang="en-US" dirty="0"/>
              <a:t>Consistency promotes Confidence</a:t>
            </a:r>
          </a:p>
          <a:p>
            <a:pPr lvl="1"/>
            <a:r>
              <a:rPr lang="en-US" dirty="0"/>
              <a:t>Passes build</a:t>
            </a:r>
          </a:p>
          <a:p>
            <a:pPr lvl="1"/>
            <a:r>
              <a:rPr lang="en-US" dirty="0"/>
              <a:t>Passes automated tests</a:t>
            </a:r>
          </a:p>
          <a:p>
            <a:pPr lvl="1"/>
            <a:r>
              <a:rPr lang="en-US" dirty="0"/>
              <a:t>Configuration is correct</a:t>
            </a:r>
          </a:p>
          <a:p>
            <a:pPr lvl="1"/>
            <a:r>
              <a:rPr lang="en-US" dirty="0"/>
              <a:t>Let’s deploy it to Prod!</a:t>
            </a:r>
          </a:p>
          <a:p>
            <a:r>
              <a:rPr lang="en-US" dirty="0"/>
              <a:t>Confidence enables agility</a:t>
            </a:r>
          </a:p>
          <a:p>
            <a:pPr lvl="1"/>
            <a:r>
              <a:rPr lang="en-US" dirty="0"/>
              <a:t>Mid-day publishes are no big deal</a:t>
            </a:r>
          </a:p>
          <a:p>
            <a:pPr lvl="2"/>
            <a:r>
              <a:rPr lang="en-US" dirty="0"/>
              <a:t>For a single app, our record is 24 publishes to Prod in 1 day with 2 developers</a:t>
            </a:r>
          </a:p>
        </p:txBody>
      </p:sp>
      <p:grpSp>
        <p:nvGrpSpPr>
          <p:cNvPr id="4" name="Group 3">
            <a:extLst>
              <a:ext uri="{FF2B5EF4-FFF2-40B4-BE49-F238E27FC236}">
                <a16:creationId xmlns:a16="http://schemas.microsoft.com/office/drawing/2014/main" id="{C2ED250B-33B2-4157-856F-5DF53F7EAB3F}"/>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ACED0C1-DCA8-4FBA-AD51-EDB5B195BD82}"/>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4EDE2BD-4DB1-4A55-AB79-908535E5C6F9}"/>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104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Azure DevOps</a:t>
            </a:r>
          </a:p>
        </p:txBody>
      </p:sp>
      <p:sp>
        <p:nvSpPr>
          <p:cNvPr id="3" name="Content Placeholder 2"/>
          <p:cNvSpPr>
            <a:spLocks noGrp="1"/>
          </p:cNvSpPr>
          <p:nvPr>
            <p:ph idx="1"/>
          </p:nvPr>
        </p:nvSpPr>
        <p:spPr>
          <a:xfrm>
            <a:off x="838200" y="1825625"/>
            <a:ext cx="10515600" cy="4861276"/>
          </a:xfrm>
        </p:spPr>
        <p:txBody>
          <a:bodyPr>
            <a:normAutofit/>
          </a:bodyPr>
          <a:lstStyle/>
          <a:p>
            <a:r>
              <a:rPr lang="en-US" dirty="0"/>
              <a:t>Can handle Source Control, Builds, Deploys</a:t>
            </a:r>
          </a:p>
          <a:p>
            <a:r>
              <a:rPr lang="en-US" dirty="0"/>
              <a:t>Octopus is still more full featured</a:t>
            </a:r>
          </a:p>
          <a:p>
            <a:r>
              <a:rPr lang="en-US" dirty="0"/>
              <a:t>But </a:t>
            </a:r>
            <a:r>
              <a:rPr lang="en-US" dirty="0" err="1"/>
              <a:t>AzDO</a:t>
            </a:r>
            <a:r>
              <a:rPr lang="en-US" dirty="0"/>
              <a:t> gives you 1 product</a:t>
            </a:r>
          </a:p>
          <a:p>
            <a:r>
              <a:rPr lang="en-US" dirty="0"/>
              <a:t>Also can do work item tracking</a:t>
            </a:r>
          </a:p>
        </p:txBody>
      </p:sp>
      <p:grpSp>
        <p:nvGrpSpPr>
          <p:cNvPr id="5" name="Group 4">
            <a:extLst>
              <a:ext uri="{FF2B5EF4-FFF2-40B4-BE49-F238E27FC236}">
                <a16:creationId xmlns:a16="http://schemas.microsoft.com/office/drawing/2014/main" id="{9AF59799-8522-45F7-A021-C5053612FB53}"/>
              </a:ext>
            </a:extLst>
          </p:cNvPr>
          <p:cNvGrpSpPr/>
          <p:nvPr/>
        </p:nvGrpSpPr>
        <p:grpSpPr>
          <a:xfrm>
            <a:off x="9970651" y="6185410"/>
            <a:ext cx="2130724" cy="474323"/>
            <a:chOff x="9970651" y="6185410"/>
            <a:chExt cx="2130724" cy="474323"/>
          </a:xfrm>
        </p:grpSpPr>
        <p:sp>
          <p:nvSpPr>
            <p:cNvPr id="6" name="Subtitle 2">
              <a:extLst>
                <a:ext uri="{FF2B5EF4-FFF2-40B4-BE49-F238E27FC236}">
                  <a16:creationId xmlns:a16="http://schemas.microsoft.com/office/drawing/2014/main" id="{1DCF2040-09BB-4B15-8E69-84B4E7E4997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7" name="Rectangle 6">
              <a:extLst>
                <a:ext uri="{FF2B5EF4-FFF2-40B4-BE49-F238E27FC236}">
                  <a16:creationId xmlns:a16="http://schemas.microsoft.com/office/drawing/2014/main" id="{A689D97D-48FF-47A9-BA7B-F69231E558F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a:extLst>
              <a:ext uri="{FF2B5EF4-FFF2-40B4-BE49-F238E27FC236}">
                <a16:creationId xmlns:a16="http://schemas.microsoft.com/office/drawing/2014/main" id="{941AF9F4-B41C-4260-BDC8-C7F519C130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7579" y="681551"/>
            <a:ext cx="3792464" cy="3256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2751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DevOps?</a:t>
            </a:r>
          </a:p>
        </p:txBody>
      </p:sp>
    </p:spTree>
    <p:extLst>
      <p:ext uri="{BB962C8B-B14F-4D97-AF65-F5344CB8AC3E}">
        <p14:creationId xmlns:p14="http://schemas.microsoft.com/office/powerpoint/2010/main" val="3788057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8075"/>
          </a:xfrm>
        </p:spPr>
        <p:txBody>
          <a:bodyPr>
            <a:normAutofit/>
          </a:bodyPr>
          <a:lstStyle/>
          <a:p>
            <a:r>
              <a:rPr lang="en-US" sz="7200" b="1" dirty="0"/>
              <a:t>Feature Toggles</a:t>
            </a:r>
          </a:p>
        </p:txBody>
      </p:sp>
      <p:pic>
        <p:nvPicPr>
          <p:cNvPr id="8194" name="Picture 2" descr="https://media.tenor.com/images/1a332f08f7c7e612115fd61479a3445b/tenor.gif">
            <a:extLst>
              <a:ext uri="{FF2B5EF4-FFF2-40B4-BE49-F238E27FC236}">
                <a16:creationId xmlns:a16="http://schemas.microsoft.com/office/drawing/2014/main" id="{2E0A809E-FB30-4E63-A6DD-13436BB24AD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87401" y="3629551"/>
            <a:ext cx="4304599" cy="3228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17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Feature Toggles</a:t>
            </a:r>
          </a:p>
        </p:txBody>
      </p:sp>
      <p:sp>
        <p:nvSpPr>
          <p:cNvPr id="3" name="Content Placeholder 2"/>
          <p:cNvSpPr>
            <a:spLocks noGrp="1"/>
          </p:cNvSpPr>
          <p:nvPr>
            <p:ph idx="1"/>
          </p:nvPr>
        </p:nvSpPr>
        <p:spPr>
          <a:xfrm>
            <a:off x="838200" y="1825625"/>
            <a:ext cx="10515600" cy="4906154"/>
          </a:xfrm>
        </p:spPr>
        <p:txBody>
          <a:bodyPr>
            <a:normAutofit lnSpcReduction="10000"/>
          </a:bodyPr>
          <a:lstStyle/>
          <a:p>
            <a:r>
              <a:rPr lang="en-US" dirty="0"/>
              <a:t>No long lived branches</a:t>
            </a:r>
          </a:p>
          <a:p>
            <a:pPr lvl="1"/>
            <a:r>
              <a:rPr lang="en-US" dirty="0"/>
              <a:t>No environment branches</a:t>
            </a:r>
          </a:p>
          <a:p>
            <a:r>
              <a:rPr lang="en-US" dirty="0"/>
              <a:t>Commit to master instead!</a:t>
            </a:r>
          </a:p>
          <a:p>
            <a:pPr lvl="1"/>
            <a:r>
              <a:rPr lang="en-US" dirty="0"/>
              <a:t>Behind an if statement</a:t>
            </a:r>
          </a:p>
          <a:p>
            <a:r>
              <a:rPr lang="en-US" dirty="0"/>
              <a:t>Reduce merge conflicts</a:t>
            </a:r>
          </a:p>
          <a:p>
            <a:r>
              <a:rPr lang="en-US" dirty="0"/>
              <a:t>Simplest way: config files</a:t>
            </a:r>
          </a:p>
          <a:p>
            <a:pPr lvl="1"/>
            <a:r>
              <a:rPr lang="en-US" dirty="0" err="1"/>
              <a:t>appsettings</a:t>
            </a:r>
            <a:r>
              <a:rPr lang="en-US" dirty="0"/>
              <a:t>.{Environment}.json</a:t>
            </a:r>
          </a:p>
          <a:p>
            <a:r>
              <a:rPr lang="en-US" dirty="0"/>
              <a:t>Commit to cleaning up after it’s live</a:t>
            </a:r>
          </a:p>
          <a:p>
            <a:r>
              <a:rPr lang="en-US" dirty="0"/>
              <a:t>Clearly separate out your Feature Toggles to make it obvious what Feature Toggles exist</a:t>
            </a:r>
          </a:p>
          <a:p>
            <a:pPr lvl="1"/>
            <a:r>
              <a:rPr lang="en-US" dirty="0"/>
              <a:t>Have a </a:t>
            </a:r>
            <a:r>
              <a:rPr lang="en-US" dirty="0" err="1"/>
              <a:t>FeatureToggles</a:t>
            </a:r>
            <a:r>
              <a:rPr lang="en-US" dirty="0"/>
              <a:t> class or section in your config file</a:t>
            </a:r>
          </a:p>
        </p:txBody>
      </p:sp>
      <p:grpSp>
        <p:nvGrpSpPr>
          <p:cNvPr id="4" name="Group 3">
            <a:extLst>
              <a:ext uri="{FF2B5EF4-FFF2-40B4-BE49-F238E27FC236}">
                <a16:creationId xmlns:a16="http://schemas.microsoft.com/office/drawing/2014/main" id="{65CD77D0-46C2-4232-A611-0D99A18DBBF1}"/>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CBCE789E-0424-4316-8813-F0A538D16428}"/>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3531936-32FD-46C9-B693-9A9A3BA4F09D}"/>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292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Feature Toggles?</a:t>
            </a:r>
          </a:p>
        </p:txBody>
      </p:sp>
    </p:spTree>
    <p:extLst>
      <p:ext uri="{BB962C8B-B14F-4D97-AF65-F5344CB8AC3E}">
        <p14:creationId xmlns:p14="http://schemas.microsoft.com/office/powerpoint/2010/main" val="574292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88075"/>
          </a:xfrm>
        </p:spPr>
        <p:txBody>
          <a:bodyPr>
            <a:normAutofit/>
          </a:bodyPr>
          <a:lstStyle/>
          <a:p>
            <a:r>
              <a:rPr lang="en-US" sz="7200" b="1" dirty="0"/>
              <a:t>Microservices</a:t>
            </a:r>
          </a:p>
        </p:txBody>
      </p:sp>
      <p:pic>
        <p:nvPicPr>
          <p:cNvPr id="1026" name="Picture 2">
            <a:extLst>
              <a:ext uri="{FF2B5EF4-FFF2-40B4-BE49-F238E27FC236}">
                <a16:creationId xmlns:a16="http://schemas.microsoft.com/office/drawing/2014/main" id="{B44BE13E-BFB0-441D-B465-5738A1E4E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362" y="2666080"/>
            <a:ext cx="5583637" cy="419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49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&lt;Something about </a:t>
            </a:r>
            <a:r>
              <a:rPr lang="en-US" dirty="0" err="1">
                <a:solidFill>
                  <a:schemeClr val="bg1">
                    <a:lumMod val="50000"/>
                  </a:schemeClr>
                </a:solidFill>
              </a:rPr>
              <a:t>Microservices</a:t>
            </a:r>
            <a:r>
              <a:rPr lang="en-US" dirty="0">
                <a:solidFill>
                  <a:schemeClr val="bg1">
                    <a:lumMod val="50000"/>
                  </a:schemeClr>
                </a:solidFill>
              </a:rPr>
              <a:t> /&gt;</a:t>
            </a:r>
          </a:p>
        </p:txBody>
      </p:sp>
      <p:sp>
        <p:nvSpPr>
          <p:cNvPr id="3" name="Content Placeholder 2"/>
          <p:cNvSpPr>
            <a:spLocks noGrp="1"/>
          </p:cNvSpPr>
          <p:nvPr>
            <p:ph idx="1"/>
          </p:nvPr>
        </p:nvSpPr>
        <p:spPr>
          <a:xfrm>
            <a:off x="838200" y="1473200"/>
            <a:ext cx="10515600" cy="5384800"/>
          </a:xfrm>
        </p:spPr>
        <p:txBody>
          <a:bodyPr>
            <a:normAutofit fontScale="92500"/>
          </a:bodyPr>
          <a:lstStyle/>
          <a:p>
            <a:r>
              <a:rPr lang="en-US" dirty="0"/>
              <a:t>When I say Microservices I mean some out of process call of some sort (web service, queue, etc.)</a:t>
            </a:r>
          </a:p>
          <a:p>
            <a:r>
              <a:rPr lang="en-US" dirty="0" err="1"/>
              <a:t>Microservices</a:t>
            </a:r>
            <a:r>
              <a:rPr lang="en-US" dirty="0"/>
              <a:t> add operational complexity</a:t>
            </a:r>
          </a:p>
          <a:p>
            <a:pPr lvl="1"/>
            <a:r>
              <a:rPr lang="en-US" dirty="0"/>
              <a:t>Health Checks</a:t>
            </a:r>
          </a:p>
          <a:p>
            <a:pPr lvl="2"/>
            <a:r>
              <a:rPr lang="en-US" dirty="0"/>
              <a:t>Is it running?  Are the dependencies ok?</a:t>
            </a:r>
          </a:p>
          <a:p>
            <a:pPr lvl="1"/>
            <a:r>
              <a:rPr lang="en-US" dirty="0"/>
              <a:t>Load Balancing</a:t>
            </a:r>
          </a:p>
          <a:p>
            <a:pPr lvl="1"/>
            <a:r>
              <a:rPr lang="en-US" dirty="0"/>
              <a:t>Service Discovery (via Consul or something simple like config files with primary/backup)</a:t>
            </a:r>
          </a:p>
          <a:p>
            <a:pPr lvl="1"/>
            <a:r>
              <a:rPr lang="en-US" dirty="0"/>
              <a:t>Perf is worse</a:t>
            </a:r>
          </a:p>
          <a:p>
            <a:r>
              <a:rPr lang="en-US" dirty="0" err="1"/>
              <a:t>Microservices</a:t>
            </a:r>
            <a:r>
              <a:rPr lang="en-US" dirty="0"/>
              <a:t> add development complexity</a:t>
            </a:r>
          </a:p>
          <a:p>
            <a:pPr lvl="1"/>
            <a:r>
              <a:rPr lang="en-US" dirty="0"/>
              <a:t>HTTP call (most likely) instead of a method call</a:t>
            </a:r>
          </a:p>
          <a:p>
            <a:pPr lvl="1"/>
            <a:r>
              <a:rPr lang="en-US" dirty="0"/>
              <a:t>If calling from C#, likely want a client library wrapper around </a:t>
            </a:r>
            <a:r>
              <a:rPr lang="en-US" dirty="0" err="1"/>
              <a:t>HttpClient</a:t>
            </a:r>
            <a:r>
              <a:rPr lang="en-US" dirty="0"/>
              <a:t> sending JSON</a:t>
            </a:r>
          </a:p>
          <a:p>
            <a:pPr lvl="1"/>
            <a:r>
              <a:rPr lang="en-US" dirty="0"/>
              <a:t>Dev environment needs multiple projects running</a:t>
            </a:r>
          </a:p>
          <a:p>
            <a:pPr lvl="1"/>
            <a:r>
              <a:rPr lang="en-US" dirty="0"/>
              <a:t>Cross-cutting things (users, logging, common packages, versions, etc.)</a:t>
            </a:r>
          </a:p>
        </p:txBody>
      </p:sp>
      <p:grpSp>
        <p:nvGrpSpPr>
          <p:cNvPr id="4" name="Group 3">
            <a:extLst>
              <a:ext uri="{FF2B5EF4-FFF2-40B4-BE49-F238E27FC236}">
                <a16:creationId xmlns:a16="http://schemas.microsoft.com/office/drawing/2014/main" id="{FA2D6991-CB61-4D6A-8280-4DBB48049128}"/>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0BF551A-0634-4787-9609-3B8911712EC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D5268CA4-ABA3-4F4E-B363-22E06F687A0E}"/>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449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C5C3C3"/>
                                      </p:to>
                                    </p:animClr>
                                  </p:sub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subTnLst>
                                    <p:animClr clrSpc="rgb" dir="cw">
                                      <p:cBhvr override="childStyle">
                                        <p:cTn dur="1" fill="hold" display="0" masterRel="nextClick" afterEffect="1"/>
                                        <p:tgtEl>
                                          <p:spTgt spid="3">
                                            <p:txEl>
                                              <p:pRg st="11" end="11"/>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Overall</a:t>
            </a:r>
            <a:r>
              <a:rPr lang="en-US" dirty="0"/>
              <a:t> </a:t>
            </a:r>
            <a:r>
              <a:rPr lang="en-US" dirty="0">
                <a:solidFill>
                  <a:schemeClr val="bg1">
                    <a:lumMod val="65000"/>
                  </a:schemeClr>
                </a:solidFill>
              </a:rPr>
              <a:t>theme</a:t>
            </a:r>
          </a:p>
        </p:txBody>
      </p:sp>
      <p:sp>
        <p:nvSpPr>
          <p:cNvPr id="3" name="Content Placeholder 2"/>
          <p:cNvSpPr>
            <a:spLocks noGrp="1"/>
          </p:cNvSpPr>
          <p:nvPr>
            <p:ph idx="1"/>
          </p:nvPr>
        </p:nvSpPr>
        <p:spPr>
          <a:xfrm>
            <a:off x="838200" y="1825624"/>
            <a:ext cx="10515600" cy="4680683"/>
          </a:xfrm>
        </p:spPr>
        <p:txBody>
          <a:bodyPr>
            <a:normAutofit/>
          </a:bodyPr>
          <a:lstStyle/>
          <a:p>
            <a:r>
              <a:rPr lang="en-US" dirty="0"/>
              <a:t>Improve Maintainability</a:t>
            </a:r>
          </a:p>
          <a:p>
            <a:pPr lvl="1"/>
            <a:r>
              <a:rPr lang="en-US" dirty="0"/>
              <a:t>Better practices</a:t>
            </a:r>
          </a:p>
          <a:p>
            <a:pPr lvl="1"/>
            <a:r>
              <a:rPr lang="en-US" dirty="0"/>
              <a:t>Consistency</a:t>
            </a:r>
          </a:p>
          <a:p>
            <a:pPr lvl="1"/>
            <a:r>
              <a:rPr lang="en-US" dirty="0"/>
              <a:t>Enjoyable to work with</a:t>
            </a:r>
          </a:p>
          <a:p>
            <a:r>
              <a:rPr lang="en-US" dirty="0"/>
              <a:t>Create systems that allow developers to make changes as easy, quick, and bug-free as possible, while allowing that trend to continue into the future.</a:t>
            </a:r>
          </a:p>
          <a:p>
            <a:endParaRPr lang="en-US" dirty="0"/>
          </a:p>
          <a:p>
            <a:r>
              <a:rPr lang="en-US" dirty="0"/>
              <a:t>“Legacy software is software you have no confidence in.”</a:t>
            </a:r>
          </a:p>
        </p:txBody>
      </p:sp>
      <p:grpSp>
        <p:nvGrpSpPr>
          <p:cNvPr id="4" name="Group 3">
            <a:extLst>
              <a:ext uri="{FF2B5EF4-FFF2-40B4-BE49-F238E27FC236}">
                <a16:creationId xmlns:a16="http://schemas.microsoft.com/office/drawing/2014/main" id="{4665648D-CC38-4A73-8EA5-FDD5CD4AF029}"/>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0C3618B1-8F7B-454E-A475-B5CD8E3A70A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45B81A60-AEDB-4F34-8E77-4DC5E911979B}"/>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802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AD8D8"/>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AD8D8"/>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AD8D8"/>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AD8D8"/>
                                      </p:to>
                                    </p:animClr>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DAD8D8"/>
                                      </p:to>
                                    </p:animClr>
                                  </p:sub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AD8D8"/>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&lt;Something about </a:t>
            </a:r>
            <a:r>
              <a:rPr lang="en-US" dirty="0" err="1">
                <a:solidFill>
                  <a:schemeClr val="bg1">
                    <a:lumMod val="50000"/>
                  </a:schemeClr>
                </a:solidFill>
              </a:rPr>
              <a:t>Microservices</a:t>
            </a:r>
            <a:r>
              <a:rPr lang="en-US" dirty="0">
                <a:solidFill>
                  <a:schemeClr val="bg1">
                    <a:lumMod val="50000"/>
                  </a:schemeClr>
                </a:solidFill>
              </a:rPr>
              <a:t> /&gt;</a:t>
            </a:r>
          </a:p>
        </p:txBody>
      </p:sp>
      <p:sp>
        <p:nvSpPr>
          <p:cNvPr id="3" name="Content Placeholder 2"/>
          <p:cNvSpPr>
            <a:spLocks noGrp="1"/>
          </p:cNvSpPr>
          <p:nvPr>
            <p:ph idx="1"/>
          </p:nvPr>
        </p:nvSpPr>
        <p:spPr>
          <a:xfrm>
            <a:off x="838200" y="1473200"/>
            <a:ext cx="10515600" cy="5384800"/>
          </a:xfrm>
        </p:spPr>
        <p:txBody>
          <a:bodyPr>
            <a:normAutofit/>
          </a:bodyPr>
          <a:lstStyle/>
          <a:p>
            <a:r>
              <a:rPr lang="en-US" dirty="0"/>
              <a:t>Benefits</a:t>
            </a:r>
          </a:p>
          <a:p>
            <a:pPr lvl="1"/>
            <a:r>
              <a:rPr lang="en-US" dirty="0"/>
              <a:t>Iterate on microservices separate from other app (SRP)</a:t>
            </a:r>
          </a:p>
          <a:p>
            <a:pPr lvl="1"/>
            <a:r>
              <a:rPr lang="en-US" dirty="0"/>
              <a:t>Reuse</a:t>
            </a:r>
          </a:p>
          <a:p>
            <a:pPr lvl="1"/>
            <a:r>
              <a:rPr lang="en-US" dirty="0"/>
              <a:t>Scale independently</a:t>
            </a:r>
          </a:p>
          <a:p>
            <a:pPr lvl="1"/>
            <a:r>
              <a:rPr lang="en-US" dirty="0"/>
              <a:t>Easy to reason about in small chunks</a:t>
            </a:r>
            <a:endParaRPr lang="en-US" dirty="0">
              <a:hlinkClick r:id="rId3"/>
            </a:endParaRPr>
          </a:p>
          <a:p>
            <a:r>
              <a:rPr lang="en-US" dirty="0">
                <a:hlinkClick r:id="rId3"/>
              </a:rPr>
              <a:t>You are not Google</a:t>
            </a:r>
            <a:r>
              <a:rPr lang="en-US" dirty="0"/>
              <a:t>/Facebook/Netflix/Amazon</a:t>
            </a:r>
          </a:p>
          <a:p>
            <a:r>
              <a:rPr lang="en-US" dirty="0"/>
              <a:t>Use where it makes sense:</a:t>
            </a:r>
          </a:p>
          <a:p>
            <a:pPr lvl="1"/>
            <a:r>
              <a:rPr lang="en-US" dirty="0"/>
              <a:t>Needs scale</a:t>
            </a:r>
          </a:p>
          <a:p>
            <a:pPr lvl="1"/>
            <a:r>
              <a:rPr lang="en-US" dirty="0"/>
              <a:t>High CPU usage</a:t>
            </a:r>
          </a:p>
          <a:p>
            <a:pPr lvl="1"/>
            <a:r>
              <a:rPr lang="en-US" dirty="0"/>
              <a:t>Isolate an annoying dependency</a:t>
            </a:r>
          </a:p>
          <a:p>
            <a:pPr lvl="1"/>
            <a:r>
              <a:rPr lang="en-US" dirty="0"/>
              <a:t>Separate teams</a:t>
            </a:r>
          </a:p>
          <a:p>
            <a:pPr lvl="1"/>
            <a:r>
              <a:rPr lang="en-US" dirty="0"/>
              <a:t>Hard costs is a priority over engineering costs (i.e. Lambda, Azure Functions)</a:t>
            </a:r>
          </a:p>
        </p:txBody>
      </p:sp>
    </p:spTree>
    <p:extLst>
      <p:ext uri="{BB962C8B-B14F-4D97-AF65-F5344CB8AC3E}">
        <p14:creationId xmlns:p14="http://schemas.microsoft.com/office/powerpoint/2010/main" val="421376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C5C3C3"/>
                                      </p:to>
                                    </p:animClr>
                                  </p:sub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C5C3C3"/>
                                      </p:to>
                                    </p:animClr>
                                  </p:sub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C5C3C3"/>
                                      </p:to>
                                    </p:animClr>
                                  </p:sub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C5C3C3"/>
                                      </p:to>
                                    </p:animClr>
                                  </p:sub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C5C3C3"/>
                                      </p:to>
                                    </p:animClr>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C5C3C3"/>
                                      </p:to>
                                    </p:animClr>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C5C3C3"/>
                                      </p:to>
                                    </p:animClr>
                                  </p:sub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subTnLst>
                                    <p:animClr clrSpc="rgb" dir="cw">
                                      <p:cBhvr override="childStyle">
                                        <p:cTn dur="1" fill="hold" display="0" masterRel="nextClick" afterEffect="1"/>
                                        <p:tgtEl>
                                          <p:spTgt spid="3">
                                            <p:txEl>
                                              <p:pRg st="7" end="7"/>
                                            </p:txEl>
                                          </p:spTgt>
                                        </p:tgtEl>
                                        <p:attrNameLst>
                                          <p:attrName>ppt_c</p:attrName>
                                        </p:attrNameLst>
                                      </p:cBhvr>
                                      <p:to>
                                        <a:srgbClr val="C5C3C3"/>
                                      </p:to>
                                    </p:animClr>
                                  </p:sub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subTnLst>
                                    <p:animClr clrSpc="rgb" dir="cw">
                                      <p:cBhvr override="childStyle">
                                        <p:cTn dur="1" fill="hold" display="0" masterRel="nextClick" afterEffect="1"/>
                                        <p:tgtEl>
                                          <p:spTgt spid="3">
                                            <p:txEl>
                                              <p:pRg st="8" end="8"/>
                                            </p:txEl>
                                          </p:spTgt>
                                        </p:tgtEl>
                                        <p:attrNameLst>
                                          <p:attrName>ppt_c</p:attrName>
                                        </p:attrNameLst>
                                      </p:cBhvr>
                                      <p:to>
                                        <a:srgbClr val="C5C3C3"/>
                                      </p:to>
                                    </p:animClr>
                                  </p:sub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subTnLst>
                                    <p:animClr clrSpc="rgb" dir="cw">
                                      <p:cBhvr override="childStyle">
                                        <p:cTn dur="1" fill="hold" display="0" masterRel="nextClick" afterEffect="1"/>
                                        <p:tgtEl>
                                          <p:spTgt spid="3">
                                            <p:txEl>
                                              <p:pRg st="9" end="9"/>
                                            </p:txEl>
                                          </p:spTgt>
                                        </p:tgtEl>
                                        <p:attrNameLst>
                                          <p:attrName>ppt_c</p:attrName>
                                        </p:attrNameLst>
                                      </p:cBhvr>
                                      <p:to>
                                        <a:srgbClr val="C5C3C3"/>
                                      </p:to>
                                    </p:animClr>
                                  </p:sub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subTnLst>
                                    <p:animClr clrSpc="rgb" dir="cw">
                                      <p:cBhvr override="childStyle">
                                        <p:cTn dur="1" fill="hold" display="0" masterRel="nextClick" afterEffect="1"/>
                                        <p:tgtEl>
                                          <p:spTgt spid="3">
                                            <p:txEl>
                                              <p:pRg st="10" end="10"/>
                                            </p:txEl>
                                          </p:spTgt>
                                        </p:tgtEl>
                                        <p:attrNameLst>
                                          <p:attrName>ppt_c</p:attrName>
                                        </p:attrNameLst>
                                      </p:cBhvr>
                                      <p:to>
                                        <a:srgbClr val="C5C3C3"/>
                                      </p:to>
                                    </p:animClr>
                                  </p:sub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subTnLst>
                                    <p:animClr clrSpc="rgb" dir="cw">
                                      <p:cBhvr override="childStyle">
                                        <p:cTn dur="1" fill="hold" display="0" masterRel="nextClick" afterEffect="1"/>
                                        <p:tgtEl>
                                          <p:spTgt spid="3">
                                            <p:txEl>
                                              <p:pRg st="11" end="11"/>
                                            </p:txEl>
                                          </p:spTgt>
                                        </p:tgtEl>
                                        <p:attrNameLst>
                                          <p:attrName>ppt_c</p:attrName>
                                        </p:attrNameLst>
                                      </p:cBhvr>
                                      <p:to>
                                        <a:srgbClr val="C5C3C3"/>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D213E6-41AB-4200-9DEC-7840CE3BE679}"/>
              </a:ext>
            </a:extLst>
          </p:cNvPr>
          <p:cNvPicPr>
            <a:picLocks noChangeAspect="1"/>
          </p:cNvPicPr>
          <p:nvPr/>
        </p:nvPicPr>
        <p:blipFill>
          <a:blip r:embed="rId3"/>
          <a:stretch>
            <a:fillRect/>
          </a:stretch>
        </p:blipFill>
        <p:spPr>
          <a:xfrm>
            <a:off x="1549696" y="160441"/>
            <a:ext cx="9677546" cy="6554988"/>
          </a:xfrm>
          <a:prstGeom prst="rect">
            <a:avLst/>
          </a:prstGeom>
        </p:spPr>
      </p:pic>
    </p:spTree>
    <p:extLst>
      <p:ext uri="{BB962C8B-B14F-4D97-AF65-F5344CB8AC3E}">
        <p14:creationId xmlns:p14="http://schemas.microsoft.com/office/powerpoint/2010/main" val="419329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9809" y="1455412"/>
            <a:ext cx="8698317" cy="4079114"/>
          </a:xfrm>
          <a:prstGeom prst="rect">
            <a:avLst/>
          </a:prstGeom>
        </p:spPr>
      </p:pic>
    </p:spTree>
    <p:extLst>
      <p:ext uri="{BB962C8B-B14F-4D97-AF65-F5344CB8AC3E}">
        <p14:creationId xmlns:p14="http://schemas.microsoft.com/office/powerpoint/2010/main" val="5705011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B488-E83B-4E3A-9898-41C648FA2C29}"/>
              </a:ext>
            </a:extLst>
          </p:cNvPr>
          <p:cNvSpPr>
            <a:spLocks noGrp="1"/>
          </p:cNvSpPr>
          <p:nvPr>
            <p:ph type="title"/>
          </p:nvPr>
        </p:nvSpPr>
        <p:spPr>
          <a:xfrm>
            <a:off x="838200" y="365125"/>
            <a:ext cx="10515600" cy="6175920"/>
          </a:xfrm>
        </p:spPr>
        <p:txBody>
          <a:bodyPr>
            <a:normAutofit/>
          </a:bodyPr>
          <a:lstStyle/>
          <a:p>
            <a:pPr algn="ctr"/>
            <a:r>
              <a:rPr lang="en-US" sz="4500" dirty="0"/>
              <a:t>Questions on Microservices?</a:t>
            </a:r>
          </a:p>
        </p:txBody>
      </p:sp>
    </p:spTree>
    <p:extLst>
      <p:ext uri="{BB962C8B-B14F-4D97-AF65-F5344CB8AC3E}">
        <p14:creationId xmlns:p14="http://schemas.microsoft.com/office/powerpoint/2010/main" val="42093456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Real benefits of these practices</a:t>
            </a:r>
          </a:p>
        </p:txBody>
      </p:sp>
      <p:sp>
        <p:nvSpPr>
          <p:cNvPr id="3" name="Content Placeholder 2"/>
          <p:cNvSpPr>
            <a:spLocks noGrp="1"/>
          </p:cNvSpPr>
          <p:nvPr>
            <p:ph idx="1"/>
          </p:nvPr>
        </p:nvSpPr>
        <p:spPr/>
        <p:txBody>
          <a:bodyPr/>
          <a:lstStyle/>
          <a:p>
            <a:r>
              <a:rPr lang="en-US" dirty="0"/>
              <a:t>1 web app went from deploying to Prod 20x a year to deploying to Prod over 500x a year.</a:t>
            </a:r>
          </a:p>
          <a:p>
            <a:r>
              <a:rPr lang="en-US" dirty="0"/>
              <a:t>Faster delivery of value to users.</a:t>
            </a:r>
          </a:p>
          <a:p>
            <a:pPr marL="0" indent="0">
              <a:buNone/>
            </a:pPr>
            <a:endParaRPr lang="en-US" dirty="0"/>
          </a:p>
        </p:txBody>
      </p:sp>
      <p:grpSp>
        <p:nvGrpSpPr>
          <p:cNvPr id="4" name="Group 3">
            <a:extLst>
              <a:ext uri="{FF2B5EF4-FFF2-40B4-BE49-F238E27FC236}">
                <a16:creationId xmlns:a16="http://schemas.microsoft.com/office/drawing/2014/main" id="{0F247749-C98E-477C-BAC9-CDC62683C62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E71040AD-213E-4FF4-B897-B10A9738BDF1}"/>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01A8F181-378E-43DA-AA16-B54AF3756124}"/>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1255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Summary</a:t>
            </a:r>
          </a:p>
        </p:txBody>
      </p:sp>
      <p:sp>
        <p:nvSpPr>
          <p:cNvPr id="3" name="Content Placeholder 2"/>
          <p:cNvSpPr>
            <a:spLocks noGrp="1"/>
          </p:cNvSpPr>
          <p:nvPr>
            <p:ph idx="1"/>
          </p:nvPr>
        </p:nvSpPr>
        <p:spPr>
          <a:xfrm>
            <a:off x="838200" y="1825625"/>
            <a:ext cx="10515600" cy="4744508"/>
          </a:xfrm>
        </p:spPr>
        <p:txBody>
          <a:bodyPr>
            <a:normAutofit/>
          </a:bodyPr>
          <a:lstStyle/>
          <a:p>
            <a:r>
              <a:rPr lang="en-US" dirty="0"/>
              <a:t>Feature Folders &gt; MVC Folders</a:t>
            </a:r>
          </a:p>
          <a:p>
            <a:r>
              <a:rPr lang="en-US" dirty="0"/>
              <a:t>SRP for UI with Components</a:t>
            </a:r>
          </a:p>
          <a:p>
            <a:r>
              <a:rPr lang="en-US" dirty="0"/>
              <a:t>Happy Path at the Bottom of a Method</a:t>
            </a:r>
          </a:p>
          <a:p>
            <a:r>
              <a:rPr lang="en-US" dirty="0" err="1"/>
              <a:t>FluentValidation</a:t>
            </a:r>
            <a:r>
              <a:rPr lang="en-US" dirty="0"/>
              <a:t> over Data Annotations/Custom</a:t>
            </a:r>
          </a:p>
          <a:p>
            <a:r>
              <a:rPr lang="en-US" dirty="0"/>
              <a:t>Use an ORM</a:t>
            </a:r>
          </a:p>
          <a:p>
            <a:r>
              <a:rPr lang="en-US" dirty="0"/>
              <a:t>Avoid new, Statics, </a:t>
            </a:r>
            <a:r>
              <a:rPr lang="en-US" dirty="0" err="1"/>
              <a:t>HttpContext</a:t>
            </a:r>
            <a:r>
              <a:rPr lang="en-US" dirty="0"/>
              <a:t>, </a:t>
            </a:r>
            <a:r>
              <a:rPr lang="en-US" dirty="0" err="1"/>
              <a:t>ConfigurationManager</a:t>
            </a:r>
            <a:r>
              <a:rPr lang="en-US" dirty="0"/>
              <a:t> for testing</a:t>
            </a:r>
          </a:p>
          <a:p>
            <a:r>
              <a:rPr lang="en-US" dirty="0"/>
              <a:t>Automate your Build and Release pipeline</a:t>
            </a:r>
          </a:p>
          <a:p>
            <a:r>
              <a:rPr lang="en-US" dirty="0"/>
              <a:t>Use Feature Toggles over </a:t>
            </a:r>
            <a:r>
              <a:rPr lang="en-US"/>
              <a:t>environment branches</a:t>
            </a:r>
          </a:p>
          <a:p>
            <a:r>
              <a:rPr lang="en-US" dirty="0"/>
              <a:t>Resist Microservices until there’s a good reason not to</a:t>
            </a:r>
          </a:p>
          <a:p>
            <a:endParaRPr lang="en-US" dirty="0"/>
          </a:p>
          <a:p>
            <a:endParaRPr lang="en-US" dirty="0"/>
          </a:p>
        </p:txBody>
      </p:sp>
      <p:grpSp>
        <p:nvGrpSpPr>
          <p:cNvPr id="4" name="Group 3">
            <a:extLst>
              <a:ext uri="{FF2B5EF4-FFF2-40B4-BE49-F238E27FC236}">
                <a16:creationId xmlns:a16="http://schemas.microsoft.com/office/drawing/2014/main" id="{8B8B3206-B42D-4D8C-86EC-151426D7719B}"/>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1C4C5D99-FCE8-44BE-9C3A-D629BD8007CC}"/>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BD1E88F6-3CA9-4372-866E-0682C6A704F6}"/>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6706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50000"/>
                  </a:schemeClr>
                </a:solidFill>
              </a:rPr>
              <a:t>Closing</a:t>
            </a:r>
          </a:p>
        </p:txBody>
      </p:sp>
      <p:sp>
        <p:nvSpPr>
          <p:cNvPr id="3" name="Content Placeholder 2"/>
          <p:cNvSpPr>
            <a:spLocks noGrp="1"/>
          </p:cNvSpPr>
          <p:nvPr>
            <p:ph idx="1"/>
          </p:nvPr>
        </p:nvSpPr>
        <p:spPr/>
        <p:txBody>
          <a:bodyPr/>
          <a:lstStyle/>
          <a:p>
            <a:r>
              <a:rPr lang="en-US" dirty="0"/>
              <a:t>Hope you got at least one idea out of this.</a:t>
            </a:r>
          </a:p>
          <a:p>
            <a:r>
              <a:rPr lang="en-US" dirty="0"/>
              <a:t>You likely don’t agree with everything I just said.</a:t>
            </a:r>
          </a:p>
          <a:p>
            <a:r>
              <a:rPr lang="en-US" dirty="0"/>
              <a:t>Remember – point is to deliver value to your end users as quickly and reliably as possible and allowing that trend to continue in the future.</a:t>
            </a:r>
          </a:p>
          <a:p>
            <a:r>
              <a:rPr lang="en-US" dirty="0"/>
              <a:t>Don’t get caught up in what library you’re using</a:t>
            </a:r>
          </a:p>
          <a:p>
            <a:pPr lvl="1"/>
            <a:r>
              <a:rPr lang="en-US" dirty="0"/>
              <a:t>If you use </a:t>
            </a:r>
            <a:r>
              <a:rPr lang="en-US" dirty="0" err="1"/>
              <a:t>NUnit</a:t>
            </a:r>
            <a:r>
              <a:rPr lang="en-US" dirty="0"/>
              <a:t> instead of </a:t>
            </a:r>
            <a:r>
              <a:rPr lang="en-US" dirty="0" err="1"/>
              <a:t>xUnit</a:t>
            </a:r>
            <a:r>
              <a:rPr lang="en-US" dirty="0"/>
              <a:t> and have no reason to switch – who cares?</a:t>
            </a:r>
          </a:p>
          <a:p>
            <a:pPr lvl="1"/>
            <a:r>
              <a:rPr lang="en-US" dirty="0"/>
              <a:t>Important thing is you’re doing automated testing.</a:t>
            </a:r>
          </a:p>
        </p:txBody>
      </p:sp>
      <p:grpSp>
        <p:nvGrpSpPr>
          <p:cNvPr id="4" name="Group 3">
            <a:extLst>
              <a:ext uri="{FF2B5EF4-FFF2-40B4-BE49-F238E27FC236}">
                <a16:creationId xmlns:a16="http://schemas.microsoft.com/office/drawing/2014/main" id="{1C37CBAD-C3A3-44EF-B354-BEA79934AA61}"/>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87659FB-E0FE-440F-8A6E-ABDC7ECA19A4}"/>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152E7148-535D-4577-ABAD-E7DEE6A8A93C}"/>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63081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18743"/>
            <a:ext cx="10515600" cy="1325563"/>
          </a:xfrm>
        </p:spPr>
        <p:txBody>
          <a:bodyPr/>
          <a:lstStyle/>
          <a:p>
            <a:r>
              <a:rPr lang="en-US" dirty="0">
                <a:solidFill>
                  <a:schemeClr val="bg1">
                    <a:lumMod val="65000"/>
                  </a:schemeClr>
                </a:solidFill>
              </a:rPr>
              <a:t>Questions?</a:t>
            </a:r>
          </a:p>
        </p:txBody>
      </p:sp>
      <p:sp>
        <p:nvSpPr>
          <p:cNvPr id="3" name="Content Placeholder 2"/>
          <p:cNvSpPr>
            <a:spLocks noGrp="1"/>
          </p:cNvSpPr>
          <p:nvPr>
            <p:ph idx="1"/>
          </p:nvPr>
        </p:nvSpPr>
        <p:spPr/>
        <p:txBody>
          <a:bodyPr>
            <a:normAutofit/>
          </a:bodyPr>
          <a:lstStyle/>
          <a:p>
            <a:r>
              <a:rPr lang="en-US" dirty="0"/>
              <a:t>Feel free to reach out on Twitter (@</a:t>
            </a:r>
            <a:r>
              <a:rPr lang="en-US" dirty="0" err="1"/>
              <a:t>scottsauber</a:t>
            </a:r>
            <a:r>
              <a:rPr lang="en-US" dirty="0"/>
              <a:t>) if you think of a question later</a:t>
            </a:r>
          </a:p>
          <a:p>
            <a:endParaRPr lang="en-US" dirty="0"/>
          </a:p>
          <a:p>
            <a:r>
              <a:rPr lang="en-US" dirty="0"/>
              <a:t>Slides posted on my blog (scottsauber.com) and I’ll tweet them out</a:t>
            </a:r>
          </a:p>
          <a:p>
            <a:pPr marL="0" indent="0">
              <a:buNone/>
            </a:pPr>
            <a:endParaRPr lang="en-US" dirty="0"/>
          </a:p>
          <a:p>
            <a:r>
              <a:rPr lang="en-US" dirty="0"/>
              <a:t>Don’t forget to fill out </a:t>
            </a:r>
            <a:r>
              <a:rPr lang="en-US" dirty="0" err="1"/>
              <a:t>evals</a:t>
            </a:r>
            <a:r>
              <a:rPr lang="en-US" dirty="0"/>
              <a:t>, please</a:t>
            </a:r>
          </a:p>
        </p:txBody>
      </p:sp>
      <p:grpSp>
        <p:nvGrpSpPr>
          <p:cNvPr id="4" name="Group 3">
            <a:extLst>
              <a:ext uri="{FF2B5EF4-FFF2-40B4-BE49-F238E27FC236}">
                <a16:creationId xmlns:a16="http://schemas.microsoft.com/office/drawing/2014/main" id="{6574B4F4-2D8C-4FE1-9E11-FE53FFBFAFE7}"/>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2E0815B3-11B6-4C8F-AB06-020B85E20555}"/>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27AAA2EE-D142-418B-8C71-CE1C137D5A75}"/>
                </a:ext>
              </a:extLst>
            </p:cNvPr>
            <p:cNvSpPr/>
            <p:nvPr/>
          </p:nvSpPr>
          <p:spPr>
            <a:xfrm>
              <a:off x="9970651" y="6285411"/>
              <a:ext cx="347472" cy="274320"/>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311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6012" y="2911101"/>
            <a:ext cx="10515600" cy="1325563"/>
          </a:xfrm>
        </p:spPr>
        <p:txBody>
          <a:bodyPr/>
          <a:lstStyle/>
          <a:p>
            <a:pPr algn="ctr"/>
            <a:r>
              <a:rPr lang="en-US" dirty="0"/>
              <a:t>Thanks!</a:t>
            </a:r>
          </a:p>
        </p:txBody>
      </p:sp>
    </p:spTree>
    <p:extLst>
      <p:ext uri="{BB962C8B-B14F-4D97-AF65-F5344CB8AC3E}">
        <p14:creationId xmlns:p14="http://schemas.microsoft.com/office/powerpoint/2010/main" val="239413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lumMod val="65000"/>
                  </a:schemeClr>
                </a:solidFill>
              </a:rPr>
              <a:t>Assumptions</a:t>
            </a:r>
          </a:p>
        </p:txBody>
      </p:sp>
      <p:sp>
        <p:nvSpPr>
          <p:cNvPr id="3" name="Content Placeholder 2"/>
          <p:cNvSpPr>
            <a:spLocks noGrp="1"/>
          </p:cNvSpPr>
          <p:nvPr>
            <p:ph idx="1"/>
          </p:nvPr>
        </p:nvSpPr>
        <p:spPr>
          <a:xfrm>
            <a:off x="838200" y="1825624"/>
            <a:ext cx="10515600" cy="4680683"/>
          </a:xfrm>
        </p:spPr>
        <p:txBody>
          <a:bodyPr>
            <a:normAutofit/>
          </a:bodyPr>
          <a:lstStyle/>
          <a:p>
            <a:r>
              <a:rPr lang="en-US" dirty="0"/>
              <a:t>I’m assuming you have a traditional LOB app without crazy volume</a:t>
            </a:r>
          </a:p>
          <a:p>
            <a:r>
              <a:rPr lang="en-US" dirty="0"/>
              <a:t>The answer is always “It Depends” but I’m going to throw that out the window and give some real guidance.</a:t>
            </a:r>
          </a:p>
        </p:txBody>
      </p:sp>
      <p:grpSp>
        <p:nvGrpSpPr>
          <p:cNvPr id="4" name="Group 3">
            <a:extLst>
              <a:ext uri="{FF2B5EF4-FFF2-40B4-BE49-F238E27FC236}">
                <a16:creationId xmlns:a16="http://schemas.microsoft.com/office/drawing/2014/main" id="{F0BB33CC-706F-4A8F-9920-1DAF15BE6605}"/>
              </a:ext>
            </a:extLst>
          </p:cNvPr>
          <p:cNvGrpSpPr/>
          <p:nvPr/>
        </p:nvGrpSpPr>
        <p:grpSpPr>
          <a:xfrm>
            <a:off x="9970651" y="6185410"/>
            <a:ext cx="2130724" cy="474323"/>
            <a:chOff x="9970651" y="6185410"/>
            <a:chExt cx="2130724" cy="474323"/>
          </a:xfrm>
        </p:grpSpPr>
        <p:sp>
          <p:nvSpPr>
            <p:cNvPr id="5" name="Subtitle 2">
              <a:extLst>
                <a:ext uri="{FF2B5EF4-FFF2-40B4-BE49-F238E27FC236}">
                  <a16:creationId xmlns:a16="http://schemas.microsoft.com/office/drawing/2014/main" id="{646566D2-9DD8-412F-9ED2-8BB69C140A1D}"/>
                </a:ext>
              </a:extLst>
            </p:cNvPr>
            <p:cNvSpPr txBox="1">
              <a:spLocks/>
            </p:cNvSpPr>
            <p:nvPr/>
          </p:nvSpPr>
          <p:spPr>
            <a:xfrm>
              <a:off x="10041147" y="6185410"/>
              <a:ext cx="2060228" cy="47432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solidFill>
                    <a:schemeClr val="bg1">
                      <a:lumMod val="65000"/>
                    </a:schemeClr>
                  </a:solidFill>
                </a:rPr>
                <a:t>scottsauber</a:t>
              </a:r>
              <a:endParaRPr lang="en-US" dirty="0">
                <a:solidFill>
                  <a:schemeClr val="bg1">
                    <a:lumMod val="65000"/>
                  </a:schemeClr>
                </a:solidFill>
              </a:endParaRPr>
            </a:p>
          </p:txBody>
        </p:sp>
        <p:sp>
          <p:nvSpPr>
            <p:cNvPr id="6" name="Rectangle 5">
              <a:extLst>
                <a:ext uri="{FF2B5EF4-FFF2-40B4-BE49-F238E27FC236}">
                  <a16:creationId xmlns:a16="http://schemas.microsoft.com/office/drawing/2014/main" id="{82A15408-5978-46A3-BBD7-BF261375B1DD}"/>
                </a:ext>
              </a:extLst>
            </p:cNvPr>
            <p:cNvSpPr/>
            <p:nvPr/>
          </p:nvSpPr>
          <p:spPr>
            <a:xfrm>
              <a:off x="9970651" y="6285411"/>
              <a:ext cx="347472" cy="274320"/>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174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AD8D8"/>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AD8D8"/>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52587" y="933450"/>
            <a:ext cx="8886825" cy="4991100"/>
          </a:xfrm>
          <a:prstGeom prst="rect">
            <a:avLst/>
          </a:prstGeom>
        </p:spPr>
      </p:pic>
    </p:spTree>
    <p:extLst>
      <p:ext uri="{BB962C8B-B14F-4D97-AF65-F5344CB8AC3E}">
        <p14:creationId xmlns:p14="http://schemas.microsoft.com/office/powerpoint/2010/main" val="4042015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9809" y="1455412"/>
            <a:ext cx="8698317" cy="4079114"/>
          </a:xfrm>
          <a:prstGeom prst="rect">
            <a:avLst/>
          </a:prstGeom>
        </p:spPr>
      </p:pic>
    </p:spTree>
    <p:extLst>
      <p:ext uri="{BB962C8B-B14F-4D97-AF65-F5344CB8AC3E}">
        <p14:creationId xmlns:p14="http://schemas.microsoft.com/office/powerpoint/2010/main" val="12556240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27630</TotalTime>
  <Words>2204</Words>
  <Application>Microsoft Office PowerPoint</Application>
  <PresentationFormat>Widescreen</PresentationFormat>
  <Paragraphs>425</Paragraphs>
  <Slides>68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Calibri Light</vt:lpstr>
      <vt:lpstr>Office Theme</vt:lpstr>
      <vt:lpstr>Building Large, Yet Maintainable, ASP.NET Core Apps</vt:lpstr>
      <vt:lpstr>Audience</vt:lpstr>
      <vt:lpstr>Audience Goals</vt:lpstr>
      <vt:lpstr>Who am I?</vt:lpstr>
      <vt:lpstr>Agenda</vt:lpstr>
      <vt:lpstr>Overall theme</vt:lpstr>
      <vt:lpstr>Assumptions</vt:lpstr>
      <vt:lpstr>PowerPoint Presentation</vt:lpstr>
      <vt:lpstr>PowerPoint Presentation</vt:lpstr>
      <vt:lpstr>Folder Structure</vt:lpstr>
      <vt:lpstr>Problem: OOB MVC Folders By Responsibility</vt:lpstr>
      <vt:lpstr>Solution: Use Feature Folders</vt:lpstr>
      <vt:lpstr>Feature Folder Extra Resources</vt:lpstr>
      <vt:lpstr>Questions on Feature Folders?</vt:lpstr>
      <vt:lpstr>UI Composition</vt:lpstr>
      <vt:lpstr>Make as many UI Components as you can</vt:lpstr>
      <vt:lpstr>PowerPoint Presentation</vt:lpstr>
      <vt:lpstr>Questions on Components?</vt:lpstr>
      <vt:lpstr>Code Flow/Smells</vt:lpstr>
      <vt:lpstr>Structuring a method</vt:lpstr>
      <vt:lpstr>PowerPoint Presentation</vt:lpstr>
      <vt:lpstr>PowerPoint Presentation</vt:lpstr>
      <vt:lpstr>Code smells</vt:lpstr>
      <vt:lpstr>The Indentation Proclamation</vt:lpstr>
      <vt:lpstr>Questions on Code Flow/Smells?</vt:lpstr>
      <vt:lpstr>Validation</vt:lpstr>
      <vt:lpstr>Validation – What’s wrong with OOB Options</vt:lpstr>
      <vt:lpstr>Solution: Use FluentValidation</vt:lpstr>
      <vt:lpstr>PowerPoint Presentation</vt:lpstr>
      <vt:lpstr>A Rule that only exists if….</vt:lpstr>
      <vt:lpstr>Questions on Fluent Validation?</vt:lpstr>
      <vt:lpstr>ORM’s</vt:lpstr>
      <vt:lpstr>Don’t use raw ADO - Use an ORM</vt:lpstr>
      <vt:lpstr>ORM usage comparison</vt:lpstr>
      <vt:lpstr>Other ORM things</vt:lpstr>
      <vt:lpstr>Questions on ORM’s?</vt:lpstr>
      <vt:lpstr>Dependency Injection</vt:lpstr>
      <vt:lpstr>Dependency Injection and IoC containers</vt:lpstr>
      <vt:lpstr>Common DI Pitfalls</vt:lpstr>
      <vt:lpstr>Questions on Dependency Injection?</vt:lpstr>
      <vt:lpstr>Automated Testing</vt:lpstr>
      <vt:lpstr>Automated Testing with xUnit</vt:lpstr>
      <vt:lpstr>Problem: OOB Assertion Libraries Annoy Me</vt:lpstr>
      <vt:lpstr>Solution: Use FluentAssertions for assertions</vt:lpstr>
      <vt:lpstr>Questions on Automated Testing?</vt:lpstr>
      <vt:lpstr>DevOps</vt:lpstr>
      <vt:lpstr>What is DevOps</vt:lpstr>
      <vt:lpstr>DevOps Pipeline</vt:lpstr>
      <vt:lpstr>Continuous Integration and Delivery</vt:lpstr>
      <vt:lpstr>Continuous Integration with TeamCity</vt:lpstr>
      <vt:lpstr>Continuous Delivery with Octopus Deploy</vt:lpstr>
      <vt:lpstr>TeamCity + Octopus Deploy enables...</vt:lpstr>
      <vt:lpstr>Azure DevOps</vt:lpstr>
      <vt:lpstr>Questions on DevOps?</vt:lpstr>
      <vt:lpstr>Feature Toggles</vt:lpstr>
      <vt:lpstr>Feature Toggles</vt:lpstr>
      <vt:lpstr>Questions on Feature Toggles?</vt:lpstr>
      <vt:lpstr>Microservices</vt:lpstr>
      <vt:lpstr>&lt;Something about Microservices /&gt;</vt:lpstr>
      <vt:lpstr>&lt;Something about Microservices /&gt;</vt:lpstr>
      <vt:lpstr>PowerPoint Presentation</vt:lpstr>
      <vt:lpstr>PowerPoint Presentation</vt:lpstr>
      <vt:lpstr>Questions on Microservices?</vt:lpstr>
      <vt:lpstr>Real benefits of these practices</vt:lpstr>
      <vt:lpstr>Summary</vt:lpstr>
      <vt:lpstr>Closing</vt:lpstr>
      <vt:lpstr>Questions?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Large, Yet Maintainable ASP.NET MVC Apps</dc:title>
  <dc:creator>Sauber, Scott</dc:creator>
  <cp:lastModifiedBy>Scott Sauber</cp:lastModifiedBy>
  <cp:revision>232</cp:revision>
  <dcterms:created xsi:type="dcterms:W3CDTF">2016-10-19T01:56:55Z</dcterms:created>
  <dcterms:modified xsi:type="dcterms:W3CDTF">2019-09-12T16:20:21Z</dcterms:modified>
</cp:coreProperties>
</file>